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5"/>
  </p:notesMasterIdLst>
  <p:sldIdLst>
    <p:sldId id="303" r:id="rId2"/>
    <p:sldId id="304" r:id="rId3"/>
    <p:sldId id="348" r:id="rId4"/>
    <p:sldId id="272" r:id="rId5"/>
    <p:sldId id="346" r:id="rId6"/>
    <p:sldId id="341" r:id="rId7"/>
    <p:sldId id="347" r:id="rId8"/>
    <p:sldId id="354" r:id="rId9"/>
    <p:sldId id="308" r:id="rId10"/>
    <p:sldId id="338" r:id="rId11"/>
    <p:sldId id="266" r:id="rId12"/>
    <p:sldId id="355" r:id="rId13"/>
    <p:sldId id="305" r:id="rId14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Proxima Nova ExCn Rg" panose="02000506030000020004" charset="0"/>
      <p:regular r:id="rId20"/>
      <p:bold r:id="rId21"/>
      <p:italic r:id="rId22"/>
      <p:boldItalic r:id="rId23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6">
          <p15:clr>
            <a:srgbClr val="A4A3A4"/>
          </p15:clr>
        </p15:guide>
        <p15:guide id="3" pos="215">
          <p15:clr>
            <a:srgbClr val="A4A3A4"/>
          </p15:clr>
        </p15:guide>
        <p15:guide id="4" pos="5545">
          <p15:clr>
            <a:srgbClr val="A4A3A4"/>
          </p15:clr>
        </p15:guide>
        <p15:guide id="5" orient="horz" pos="3094" userDrawn="1">
          <p15:clr>
            <a:srgbClr val="A4A3A4"/>
          </p15:clr>
        </p15:guide>
        <p15:guide id="6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060"/>
    <a:srgbClr val="00863D"/>
    <a:srgbClr val="FFFFFF"/>
    <a:srgbClr val="005DA2"/>
    <a:srgbClr val="00487E"/>
    <a:srgbClr val="002846"/>
    <a:srgbClr val="005392"/>
    <a:srgbClr val="000000"/>
    <a:srgbClr val="6E4D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7CE84F3-28C3-443E-9E96-99CF82512B78}" styleName="Темный стиль 1 —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729"/>
    <p:restoredTop sz="94436"/>
  </p:normalViewPr>
  <p:slideViewPr>
    <p:cSldViewPr>
      <p:cViewPr varScale="1">
        <p:scale>
          <a:sx n="150" d="100"/>
          <a:sy n="150" d="100"/>
        </p:scale>
        <p:origin x="180" y="114"/>
      </p:cViewPr>
      <p:guideLst>
        <p:guide orient="horz" pos="146"/>
        <p:guide pos="215"/>
        <p:guide pos="5545"/>
        <p:guide orient="horz" pos="309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43C440-4B5A-8E45-A2AE-8074E1B2772C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0168ED-CB2B-9C43-B9CF-6DDE997F19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3285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554B5B7A-EB65-BC77-117F-4FDCE65DED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0" r="8670" b="18821"/>
          <a:stretch/>
        </p:blipFill>
        <p:spPr bwMode="auto">
          <a:xfrm>
            <a:off x="-11" y="-3370"/>
            <a:ext cx="9144011" cy="5146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220B6E0-D6B7-6845-8B06-F274162F1CC6}"/>
              </a:ext>
            </a:extLst>
          </p:cNvPr>
          <p:cNvSpPr/>
          <p:nvPr/>
        </p:nvSpPr>
        <p:spPr>
          <a:xfrm rot="10800000">
            <a:off x="-15" y="-10"/>
            <a:ext cx="9144014" cy="5143510"/>
          </a:xfrm>
          <a:prstGeom prst="rect">
            <a:avLst/>
          </a:prstGeom>
          <a:solidFill>
            <a:schemeClr val="tx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5">
            <a:extLst>
              <a:ext uri="{FF2B5EF4-FFF2-40B4-BE49-F238E27FC236}">
                <a16:creationId xmlns:a16="http://schemas.microsoft.com/office/drawing/2014/main" id="{C2A8D998-ABE0-FECE-568A-84CCE61794FC}"/>
              </a:ext>
            </a:extLst>
          </p:cNvPr>
          <p:cNvPicPr>
            <a:picLocks noGrp="1" noChangeAspect="1"/>
          </p:cNvPicPr>
          <p:nvPr/>
        </p:nvPicPr>
        <p:blipFill>
          <a:blip r:embed="rId3"/>
          <a:stretch/>
        </p:blipFill>
        <p:spPr bwMode="auto">
          <a:xfrm>
            <a:off x="158964" y="572200"/>
            <a:ext cx="1128148" cy="768308"/>
          </a:xfrm>
          <a:prstGeom prst="rect">
            <a:avLst/>
          </a:prstGeom>
          <a:noFill/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83F1E80-DBD7-3BA3-7001-F21556D4916E}"/>
              </a:ext>
            </a:extLst>
          </p:cNvPr>
          <p:cNvSpPr/>
          <p:nvPr/>
        </p:nvSpPr>
        <p:spPr>
          <a:xfrm>
            <a:off x="328557" y="2431951"/>
            <a:ext cx="8486887" cy="1755195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80000"/>
              </a:lnSpc>
            </a:pPr>
            <a:r>
              <a:rPr lang="ru-RU" sz="4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ХОД ПОДГОТОВКИ</a:t>
            </a:r>
          </a:p>
          <a:p>
            <a:pPr>
              <a:lnSpc>
                <a:spcPct val="80000"/>
              </a:lnSpc>
            </a:pPr>
            <a:r>
              <a:rPr lang="ru-RU" sz="4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СБОРНОЙ КОМАНДЫ РОССИИ</a:t>
            </a:r>
          </a:p>
          <a:p>
            <a:pPr>
              <a:lnSpc>
                <a:spcPct val="80000"/>
              </a:lnSpc>
            </a:pPr>
            <a:r>
              <a:rPr lang="ru-RU" sz="4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ПО ПРЫЖКАМ НА ЛЫЖАХ С ТРАМПЛИНА</a:t>
            </a:r>
          </a:p>
          <a:p>
            <a:pPr>
              <a:lnSpc>
                <a:spcPct val="80000"/>
              </a:lnSpc>
            </a:pPr>
            <a:endParaRPr lang="ru-RU" sz="3200" b="1" dirty="0">
              <a:solidFill>
                <a:schemeClr val="bg1"/>
              </a:solidFill>
              <a:latin typeface="Proxima Nova ExCn Rg" panose="02000506030000020004" pitchFamily="2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DB65E55-2E0F-A761-A685-D22587F91917}"/>
              </a:ext>
            </a:extLst>
          </p:cNvPr>
          <p:cNvSpPr/>
          <p:nvPr/>
        </p:nvSpPr>
        <p:spPr>
          <a:xfrm>
            <a:off x="386535" y="3993597"/>
            <a:ext cx="4995772" cy="790979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80000"/>
              </a:lnSpc>
            </a:pPr>
            <a:r>
              <a:rPr lang="ru-RU" dirty="0">
                <a:solidFill>
                  <a:schemeClr val="bg1"/>
                </a:solidFill>
                <a:latin typeface="Proxima Nova ExCn Rg" panose="02000506030000020004" pitchFamily="2" charset="0"/>
              </a:rPr>
              <a:t>Анализ выполнения плана подготовки (апрель – сентябрь 2025)</a:t>
            </a:r>
          </a:p>
        </p:txBody>
      </p:sp>
    </p:spTree>
    <p:extLst>
      <p:ext uri="{BB962C8B-B14F-4D97-AF65-F5344CB8AC3E}">
        <p14:creationId xmlns:p14="http://schemas.microsoft.com/office/powerpoint/2010/main" val="29709012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>
            <a:extLst>
              <a:ext uri="{FF2B5EF4-FFF2-40B4-BE49-F238E27FC236}">
                <a16:creationId xmlns:a16="http://schemas.microsoft.com/office/drawing/2014/main" id="{69B06DCB-F359-E0BF-E31F-F9E9AEC521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" t="14473" r="15606" b="14354"/>
          <a:stretch/>
        </p:blipFill>
        <p:spPr bwMode="auto">
          <a:xfrm>
            <a:off x="4250" y="4280"/>
            <a:ext cx="914401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2DC5E9C8-8AF8-5123-3A84-D1495DFEEC0E}"/>
              </a:ext>
            </a:extLst>
          </p:cNvPr>
          <p:cNvSpPr/>
          <p:nvPr/>
        </p:nvSpPr>
        <p:spPr>
          <a:xfrm rot="10800000">
            <a:off x="-10" y="-17"/>
            <a:ext cx="9144010" cy="5143499"/>
          </a:xfrm>
          <a:prstGeom prst="rect">
            <a:avLst/>
          </a:prstGeom>
          <a:solidFill>
            <a:schemeClr val="tx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с двумя скругленными противолежащими углами 3">
            <a:extLst>
              <a:ext uri="{FF2B5EF4-FFF2-40B4-BE49-F238E27FC236}">
                <a16:creationId xmlns:a16="http://schemas.microsoft.com/office/drawing/2014/main" id="{F61983B4-9CA3-D482-1807-2DF84DAC8B8D}"/>
              </a:ext>
            </a:extLst>
          </p:cNvPr>
          <p:cNvSpPr/>
          <p:nvPr/>
        </p:nvSpPr>
        <p:spPr>
          <a:xfrm>
            <a:off x="222888" y="266759"/>
            <a:ext cx="8579800" cy="7526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80000"/>
              </a:lnSpc>
            </a:pPr>
            <a:r>
              <a:rPr lang="ru-RU" sz="40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ИТОГИ И ДАЛЬНЕЙШИЕ ДЕЙСТВИЯ</a:t>
            </a:r>
          </a:p>
          <a:p>
            <a:pPr>
              <a:lnSpc>
                <a:spcPct val="80000"/>
              </a:lnSpc>
            </a:pPr>
            <a:r>
              <a:rPr lang="ru-RU" dirty="0">
                <a:solidFill>
                  <a:schemeClr val="bg1"/>
                </a:solidFill>
                <a:latin typeface="Proxima Nova ExCn Rg" panose="02000506030000020004" pitchFamily="2" charset="0"/>
              </a:rPr>
              <a:t>(на 03.09.2025 среди мужчин</a:t>
            </a:r>
            <a:r>
              <a:rPr lang="en-US" dirty="0">
                <a:solidFill>
                  <a:schemeClr val="bg1"/>
                </a:solidFill>
                <a:latin typeface="Proxima Nova ExCn Rg" panose="02000506030000020004" pitchFamily="2" charset="0"/>
              </a:rPr>
              <a:t>/</a:t>
            </a:r>
            <a:r>
              <a:rPr lang="ru-RU" dirty="0">
                <a:solidFill>
                  <a:schemeClr val="bg1"/>
                </a:solidFill>
                <a:latin typeface="Proxima Nova ExCn Rg" panose="02000506030000020004" pitchFamily="2" charset="0"/>
              </a:rPr>
              <a:t>женщин)</a:t>
            </a:r>
          </a:p>
          <a:p>
            <a:pPr>
              <a:lnSpc>
                <a:spcPct val="80000"/>
              </a:lnSpc>
            </a:pPr>
            <a:endParaRPr lang="ru-RU" sz="4000" b="1" dirty="0">
              <a:solidFill>
                <a:schemeClr val="bg1"/>
              </a:solidFill>
              <a:latin typeface="Proxima Nova ExCn Rg" panose="02000506030000020004" pitchFamily="2" charset="0"/>
            </a:endParaRPr>
          </a:p>
        </p:txBody>
      </p:sp>
      <p:sp>
        <p:nvSpPr>
          <p:cNvPr id="5" name="Прямоугольник с двумя скругленными противолежащими углами 8">
            <a:extLst>
              <a:ext uri="{FF2B5EF4-FFF2-40B4-BE49-F238E27FC236}">
                <a16:creationId xmlns:a16="http://schemas.microsoft.com/office/drawing/2014/main" id="{5BACC9CC-1764-CAD4-55FD-E1BDFCCEF425}"/>
              </a:ext>
            </a:extLst>
          </p:cNvPr>
          <p:cNvSpPr/>
          <p:nvPr/>
        </p:nvSpPr>
        <p:spPr>
          <a:xfrm>
            <a:off x="314958" y="4114262"/>
            <a:ext cx="3942007" cy="758748"/>
          </a:xfrm>
          <a:prstGeom prst="roundRect">
            <a:avLst>
              <a:gd name="adj" fmla="val 7915"/>
            </a:avLst>
          </a:prstGeom>
          <a:solidFill>
            <a:srgbClr val="C00000">
              <a:alpha val="81000"/>
            </a:srgb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latin typeface="Proxima Nova ExCn Rg" panose="02000506030000020004" pitchFamily="2" charset="0"/>
              </a:rPr>
              <a:t>4. Технико-тактические показатели требуют улучшения</a:t>
            </a:r>
          </a:p>
        </p:txBody>
      </p:sp>
      <p:sp>
        <p:nvSpPr>
          <p:cNvPr id="7" name="Прямоугольник с двумя скругленными противолежащими углами 9">
            <a:extLst>
              <a:ext uri="{FF2B5EF4-FFF2-40B4-BE49-F238E27FC236}">
                <a16:creationId xmlns:a16="http://schemas.microsoft.com/office/drawing/2014/main" id="{B227FE55-764C-CE08-317E-925BFAB45BFA}"/>
              </a:ext>
            </a:extLst>
          </p:cNvPr>
          <p:cNvSpPr/>
          <p:nvPr/>
        </p:nvSpPr>
        <p:spPr>
          <a:xfrm>
            <a:off x="314958" y="1512338"/>
            <a:ext cx="3945811" cy="758663"/>
          </a:xfrm>
          <a:prstGeom prst="roundRect">
            <a:avLst>
              <a:gd name="adj" fmla="val 8588"/>
            </a:avLst>
          </a:prstGeom>
          <a:solidFill>
            <a:srgbClr val="C00000">
              <a:alpha val="81000"/>
            </a:srgb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latin typeface="Proxima Nova ExCn Rg" panose="02000506030000020004" pitchFamily="2" charset="0"/>
              </a:rPr>
              <a:t>1. План подготовки в целом выполняется</a:t>
            </a:r>
          </a:p>
        </p:txBody>
      </p:sp>
      <p:sp>
        <p:nvSpPr>
          <p:cNvPr id="6" name="Прямоугольник с двумя скругленными противолежащими углами 4">
            <a:extLst>
              <a:ext uri="{FF2B5EF4-FFF2-40B4-BE49-F238E27FC236}">
                <a16:creationId xmlns:a16="http://schemas.microsoft.com/office/drawing/2014/main" id="{E5B3A449-8D23-EDDC-9355-C052027F3C67}"/>
              </a:ext>
            </a:extLst>
          </p:cNvPr>
          <p:cNvSpPr/>
          <p:nvPr/>
        </p:nvSpPr>
        <p:spPr>
          <a:xfrm>
            <a:off x="314959" y="2379646"/>
            <a:ext cx="3942006" cy="758663"/>
          </a:xfrm>
          <a:prstGeom prst="roundRect">
            <a:avLst>
              <a:gd name="adj" fmla="val 9262"/>
            </a:avLst>
          </a:prstGeom>
          <a:solidFill>
            <a:srgbClr val="C00000">
              <a:alpha val="81000"/>
            </a:srgb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i="0" dirty="0">
                <a:solidFill>
                  <a:schemeClr val="bg1"/>
                </a:solidFill>
                <a:latin typeface="Proxima Nova ExCn Rg" panose="02000506030000020004" pitchFamily="2" charset="0"/>
              </a:rPr>
              <a:t>2. Подготовленность ведущих спортсменов соответствует заданным параметрам</a:t>
            </a:r>
          </a:p>
        </p:txBody>
      </p:sp>
      <p:sp>
        <p:nvSpPr>
          <p:cNvPr id="10" name="Прямоугольник с двумя скругленными противолежащими углами 4">
            <a:extLst>
              <a:ext uri="{FF2B5EF4-FFF2-40B4-BE49-F238E27FC236}">
                <a16:creationId xmlns:a16="http://schemas.microsoft.com/office/drawing/2014/main" id="{B9969712-93A8-D733-CA64-AC8A58EFF402}"/>
              </a:ext>
            </a:extLst>
          </p:cNvPr>
          <p:cNvSpPr/>
          <p:nvPr/>
        </p:nvSpPr>
        <p:spPr>
          <a:xfrm>
            <a:off x="314959" y="3246954"/>
            <a:ext cx="3942006" cy="758663"/>
          </a:xfrm>
          <a:prstGeom prst="roundRect">
            <a:avLst>
              <a:gd name="adj" fmla="val 9262"/>
            </a:avLst>
          </a:prstGeom>
          <a:solidFill>
            <a:srgbClr val="C00000">
              <a:alpha val="81000"/>
            </a:srgb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0" i="0" dirty="0">
                <a:solidFill>
                  <a:schemeClr val="bg1"/>
                </a:solidFill>
                <a:latin typeface="Proxima Nova ExCn Rg" panose="02000506030000020004" pitchFamily="2" charset="0"/>
              </a:rPr>
              <a:t>3. Выявлены критические отставания в координационной подготовке у большинства спортсменов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BEAA304-9239-08A2-4C63-6610F7CCC426}"/>
              </a:ext>
            </a:extLst>
          </p:cNvPr>
          <p:cNvSpPr txBox="1"/>
          <p:nvPr/>
        </p:nvSpPr>
        <p:spPr>
          <a:xfrm>
            <a:off x="227005" y="1128057"/>
            <a:ext cx="13296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Выводы:</a:t>
            </a:r>
            <a:endParaRPr lang="ru-RU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E645A68-DF10-633C-BE0F-D24D00A1019E}"/>
              </a:ext>
            </a:extLst>
          </p:cNvPr>
          <p:cNvSpPr txBox="1"/>
          <p:nvPr/>
        </p:nvSpPr>
        <p:spPr>
          <a:xfrm>
            <a:off x="4571995" y="1128057"/>
            <a:ext cx="18152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Рекомендации:</a:t>
            </a:r>
            <a:endParaRPr lang="ru-RU" dirty="0"/>
          </a:p>
        </p:txBody>
      </p:sp>
      <p:sp>
        <p:nvSpPr>
          <p:cNvPr id="16" name="Прямоугольник с двумя скругленными противолежащими углами 8">
            <a:extLst>
              <a:ext uri="{FF2B5EF4-FFF2-40B4-BE49-F238E27FC236}">
                <a16:creationId xmlns:a16="http://schemas.microsoft.com/office/drawing/2014/main" id="{50865C02-B661-638D-784A-99853385E7DE}"/>
              </a:ext>
            </a:extLst>
          </p:cNvPr>
          <p:cNvSpPr/>
          <p:nvPr/>
        </p:nvSpPr>
        <p:spPr>
          <a:xfrm>
            <a:off x="4656370" y="4114262"/>
            <a:ext cx="3942007" cy="758748"/>
          </a:xfrm>
          <a:prstGeom prst="roundRect">
            <a:avLst>
              <a:gd name="adj" fmla="val 7915"/>
            </a:avLst>
          </a:prstGeom>
          <a:solidFill>
            <a:srgbClr val="00863D">
              <a:alpha val="81000"/>
            </a:srgb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latin typeface="Proxima Nova ExCn Rg" panose="02000506030000020004" pitchFamily="2" charset="0"/>
              </a:rPr>
              <a:t>4. Для </a:t>
            </a:r>
            <a:r>
              <a:rPr lang="ru-RU" sz="1600" dirty="0" err="1">
                <a:latin typeface="Proxima Nova ExCn Rg" panose="02000506030000020004" pitchFamily="2" charset="0"/>
              </a:rPr>
              <a:t>Садреева</a:t>
            </a:r>
            <a:r>
              <a:rPr lang="ru-RU" sz="1600" dirty="0">
                <a:latin typeface="Proxima Nova ExCn Rg" panose="02000506030000020004" pitchFamily="2" charset="0"/>
              </a:rPr>
              <a:t> – адаптировать методику</a:t>
            </a:r>
          </a:p>
          <a:p>
            <a:r>
              <a:rPr lang="ru-RU" sz="1600" dirty="0">
                <a:latin typeface="Proxima Nova ExCn Rg" panose="02000506030000020004" pitchFamily="2" charset="0"/>
              </a:rPr>
              <a:t>подводки к соревнованиям.</a:t>
            </a:r>
          </a:p>
        </p:txBody>
      </p:sp>
      <p:sp>
        <p:nvSpPr>
          <p:cNvPr id="17" name="Прямоугольник с двумя скругленными противолежащими углами 9">
            <a:extLst>
              <a:ext uri="{FF2B5EF4-FFF2-40B4-BE49-F238E27FC236}">
                <a16:creationId xmlns:a16="http://schemas.microsoft.com/office/drawing/2014/main" id="{5F3F9706-8AAA-5C55-F36F-9D23BE5B8FBC}"/>
              </a:ext>
            </a:extLst>
          </p:cNvPr>
          <p:cNvSpPr/>
          <p:nvPr/>
        </p:nvSpPr>
        <p:spPr>
          <a:xfrm>
            <a:off x="4656370" y="1512338"/>
            <a:ext cx="3945811" cy="758663"/>
          </a:xfrm>
          <a:prstGeom prst="roundRect">
            <a:avLst>
              <a:gd name="adj" fmla="val 8588"/>
            </a:avLst>
          </a:prstGeom>
          <a:solidFill>
            <a:srgbClr val="00863D">
              <a:alpha val="81000"/>
            </a:srgb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latin typeface="Proxima Nova ExCn Rg" panose="02000506030000020004" pitchFamily="2" charset="0"/>
              </a:rPr>
              <a:t>1. Срочно усилить координационную работу </a:t>
            </a:r>
          </a:p>
          <a:p>
            <a:r>
              <a:rPr lang="ru-RU" sz="1600" dirty="0">
                <a:latin typeface="Proxima Nova ExCn Rg" panose="02000506030000020004" pitchFamily="2" charset="0"/>
              </a:rPr>
              <a:t>в тренировочных планах</a:t>
            </a:r>
          </a:p>
        </p:txBody>
      </p:sp>
      <p:sp>
        <p:nvSpPr>
          <p:cNvPr id="18" name="Прямоугольник с двумя скругленными противолежащими углами 4">
            <a:extLst>
              <a:ext uri="{FF2B5EF4-FFF2-40B4-BE49-F238E27FC236}">
                <a16:creationId xmlns:a16="http://schemas.microsoft.com/office/drawing/2014/main" id="{4CF80932-11A7-86D1-4437-44DE39A9310D}"/>
              </a:ext>
            </a:extLst>
          </p:cNvPr>
          <p:cNvSpPr/>
          <p:nvPr/>
        </p:nvSpPr>
        <p:spPr>
          <a:xfrm>
            <a:off x="4656371" y="2379646"/>
            <a:ext cx="3942006" cy="758663"/>
          </a:xfrm>
          <a:prstGeom prst="roundRect">
            <a:avLst>
              <a:gd name="adj" fmla="val 9262"/>
            </a:avLst>
          </a:prstGeom>
          <a:solidFill>
            <a:srgbClr val="00863D">
              <a:alpha val="81000"/>
            </a:srgb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i="0" dirty="0">
                <a:solidFill>
                  <a:schemeClr val="bg1"/>
                </a:solidFill>
                <a:latin typeface="Proxima Nova ExCn Rg" panose="02000506030000020004" pitchFamily="2" charset="0"/>
              </a:rPr>
              <a:t>2. Сфокусироваться на качестве полетной части</a:t>
            </a:r>
          </a:p>
          <a:p>
            <a:r>
              <a:rPr lang="ru-RU" sz="1600" i="0" dirty="0">
                <a:solidFill>
                  <a:schemeClr val="bg1"/>
                </a:solidFill>
                <a:latin typeface="Proxima Nova ExCn Rg" panose="02000506030000020004" pitchFamily="2" charset="0"/>
              </a:rPr>
              <a:t>прыжка в сложных условиях</a:t>
            </a:r>
          </a:p>
        </p:txBody>
      </p:sp>
      <p:sp>
        <p:nvSpPr>
          <p:cNvPr id="19" name="Прямоугольник с двумя скругленными противолежащими углами 4">
            <a:extLst>
              <a:ext uri="{FF2B5EF4-FFF2-40B4-BE49-F238E27FC236}">
                <a16:creationId xmlns:a16="http://schemas.microsoft.com/office/drawing/2014/main" id="{1D31FDD6-D8FA-2EDA-6A9A-E0C664A26534}"/>
              </a:ext>
            </a:extLst>
          </p:cNvPr>
          <p:cNvSpPr/>
          <p:nvPr/>
        </p:nvSpPr>
        <p:spPr>
          <a:xfrm>
            <a:off x="4656371" y="3246954"/>
            <a:ext cx="3942006" cy="758663"/>
          </a:xfrm>
          <a:prstGeom prst="roundRect">
            <a:avLst>
              <a:gd name="adj" fmla="val 9262"/>
            </a:avLst>
          </a:prstGeom>
          <a:solidFill>
            <a:srgbClr val="00863D">
              <a:alpha val="81000"/>
            </a:srgb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0" i="0" dirty="0">
                <a:solidFill>
                  <a:schemeClr val="bg1"/>
                </a:solidFill>
                <a:latin typeface="Proxima Nova ExCn Rg" panose="02000506030000020004" pitchFamily="2" charset="0"/>
              </a:rPr>
              <a:t>3. Для отстающих спортсменов разработать индивидуальные коррекционные программы</a:t>
            </a:r>
          </a:p>
        </p:txBody>
      </p:sp>
    </p:spTree>
    <p:extLst>
      <p:ext uri="{BB962C8B-B14F-4D97-AF65-F5344CB8AC3E}">
        <p14:creationId xmlns:p14="http://schemas.microsoft.com/office/powerpoint/2010/main" val="17727259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746575" y="231490"/>
            <a:ext cx="7650850" cy="12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000" b="1" dirty="0">
                <a:solidFill>
                  <a:srgbClr val="002060"/>
                </a:solidFill>
                <a:latin typeface="Proxima Nova ExCn Rg" panose="02000506030000020004" pitchFamily="2" charset="0"/>
              </a:rPr>
              <a:t>РЕЙТИНГ КУБКА РОССИИ</a:t>
            </a:r>
          </a:p>
          <a:p>
            <a:pPr algn="ctr">
              <a:lnSpc>
                <a:spcPct val="90000"/>
              </a:lnSpc>
            </a:pPr>
            <a:r>
              <a:rPr lang="ru-RU" sz="4000" b="1" dirty="0">
                <a:solidFill>
                  <a:schemeClr val="bg1">
                    <a:lumMod val="65000"/>
                  </a:schemeClr>
                </a:solidFill>
                <a:latin typeface="Proxima Nova ExCn Rg" panose="02000506030000020004" pitchFamily="2" charset="0"/>
              </a:rPr>
              <a:t>ЛЕТО 2025 ЖЕНЩИНЫ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7D8F354A-2A1E-C6D7-9C5B-F511FBF74D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440779"/>
              </p:ext>
            </p:extLst>
          </p:nvPr>
        </p:nvGraphicFramePr>
        <p:xfrm>
          <a:off x="139005" y="1466244"/>
          <a:ext cx="8865993" cy="338563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7550">
                  <a:extLst>
                    <a:ext uri="{9D8B030D-6E8A-4147-A177-3AD203B41FA5}">
                      <a16:colId xmlns:a16="http://schemas.microsoft.com/office/drawing/2014/main" val="1754885019"/>
                    </a:ext>
                  </a:extLst>
                </a:gridCol>
                <a:gridCol w="1530170">
                  <a:extLst>
                    <a:ext uri="{9D8B030D-6E8A-4147-A177-3AD203B41FA5}">
                      <a16:colId xmlns:a16="http://schemas.microsoft.com/office/drawing/2014/main" val="4273344515"/>
                    </a:ext>
                  </a:extLst>
                </a:gridCol>
                <a:gridCol w="2070230">
                  <a:extLst>
                    <a:ext uri="{9D8B030D-6E8A-4147-A177-3AD203B41FA5}">
                      <a16:colId xmlns:a16="http://schemas.microsoft.com/office/drawing/2014/main" val="1629720191"/>
                    </a:ext>
                  </a:extLst>
                </a:gridCol>
                <a:gridCol w="691149">
                  <a:extLst>
                    <a:ext uri="{9D8B030D-6E8A-4147-A177-3AD203B41FA5}">
                      <a16:colId xmlns:a16="http://schemas.microsoft.com/office/drawing/2014/main" val="1252905734"/>
                    </a:ext>
                  </a:extLst>
                </a:gridCol>
                <a:gridCol w="691149">
                  <a:extLst>
                    <a:ext uri="{9D8B030D-6E8A-4147-A177-3AD203B41FA5}">
                      <a16:colId xmlns:a16="http://schemas.microsoft.com/office/drawing/2014/main" val="2230361176"/>
                    </a:ext>
                  </a:extLst>
                </a:gridCol>
                <a:gridCol w="691149">
                  <a:extLst>
                    <a:ext uri="{9D8B030D-6E8A-4147-A177-3AD203B41FA5}">
                      <a16:colId xmlns:a16="http://schemas.microsoft.com/office/drawing/2014/main" val="1234897038"/>
                    </a:ext>
                  </a:extLst>
                </a:gridCol>
                <a:gridCol w="691149">
                  <a:extLst>
                    <a:ext uri="{9D8B030D-6E8A-4147-A177-3AD203B41FA5}">
                      <a16:colId xmlns:a16="http://schemas.microsoft.com/office/drawing/2014/main" val="1067781267"/>
                    </a:ext>
                  </a:extLst>
                </a:gridCol>
                <a:gridCol w="691149">
                  <a:extLst>
                    <a:ext uri="{9D8B030D-6E8A-4147-A177-3AD203B41FA5}">
                      <a16:colId xmlns:a16="http://schemas.microsoft.com/office/drawing/2014/main" val="3776699238"/>
                    </a:ext>
                  </a:extLst>
                </a:gridCol>
                <a:gridCol w="691149">
                  <a:extLst>
                    <a:ext uri="{9D8B030D-6E8A-4147-A177-3AD203B41FA5}">
                      <a16:colId xmlns:a16="http://schemas.microsoft.com/office/drawing/2014/main" val="799477798"/>
                    </a:ext>
                  </a:extLst>
                </a:gridCol>
                <a:gridCol w="691149">
                  <a:extLst>
                    <a:ext uri="{9D8B030D-6E8A-4147-A177-3AD203B41FA5}">
                      <a16:colId xmlns:a16="http://schemas.microsoft.com/office/drawing/2014/main" val="3352563842"/>
                    </a:ext>
                  </a:extLst>
                </a:gridCol>
              </a:tblGrid>
              <a:tr h="42011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Proxima Nova ExCn Rg" panose="02000506030000020004" pitchFamily="2" charset="0"/>
                        </a:rPr>
                        <a:t>№</a:t>
                      </a: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Фамилия, имя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Регион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1-й</a:t>
                      </a:r>
                      <a:b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</a:br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этап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2-й</a:t>
                      </a:r>
                      <a:b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</a:br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этап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3-й</a:t>
                      </a:r>
                      <a:b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</a:br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этап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4-й</a:t>
                      </a:r>
                    </a:p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этап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5-й</a:t>
                      </a:r>
                    </a:p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этап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6-й</a:t>
                      </a:r>
                    </a:p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этап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Сумма </a:t>
                      </a:r>
                      <a:b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</a:br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очков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1482178"/>
                  </a:ext>
                </a:extLst>
              </a:tr>
              <a:tr h="1977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Proxima Nova ExCn Rg" panose="02000506030000020004" pitchFamily="2" charset="0"/>
                        </a:rPr>
                        <a:t>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u="none" strike="noStrike" dirty="0">
                          <a:effectLst/>
                          <a:latin typeface="Proxima Nova ExCn Rg" panose="02000506030000020004" pitchFamily="2" charset="0"/>
                        </a:rPr>
                        <a:t>Мохова Елизавета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u="none" strike="noStrike" dirty="0">
                          <a:effectLst/>
                          <a:latin typeface="Proxima Nova ExCn Rg" panose="02000506030000020004" pitchFamily="2" charset="0"/>
                        </a:rPr>
                        <a:t>Магаданская обл.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effectLst/>
                          <a:latin typeface="Proxima Nova ExCn Rg" panose="02000506030000020004" pitchFamily="2" charset="0"/>
                        </a:rPr>
                        <a:t>23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Proxima Nova ExCn Rg" panose="02000506030000020004" pitchFamily="2" charset="0"/>
                        </a:rPr>
                        <a:t>30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Proxima Nova ExCn Rg" panose="02000506030000020004" pitchFamily="2" charset="0"/>
                        </a:rPr>
                        <a:t>11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Proxima Nova ExCn Rg" panose="02000506030000020004" pitchFamily="2" charset="0"/>
                        </a:rPr>
                        <a:t>12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Proxima Nova ExCn Rg" panose="02000506030000020004" pitchFamily="2" charset="0"/>
                        </a:rPr>
                        <a:t>13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Proxima Nova ExCn Rg" panose="02000506030000020004" pitchFamily="2" charset="0"/>
                        </a:rPr>
                        <a:t>14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effectLst/>
                          <a:latin typeface="Proxima Nova ExCn Rg" panose="02000506030000020004" pitchFamily="2" charset="0"/>
                        </a:rPr>
                        <a:t>103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351980"/>
                  </a:ext>
                </a:extLst>
              </a:tr>
              <a:tr h="1977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effectLst/>
                          <a:latin typeface="Proxima Nova ExCn Rg" panose="02000506030000020004" pitchFamily="2" charset="0"/>
                        </a:rPr>
                        <a:t>2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u="none" strike="noStrike" dirty="0">
                          <a:effectLst/>
                          <a:latin typeface="Proxima Nova ExCn Rg" panose="02000506030000020004" pitchFamily="2" charset="0"/>
                        </a:rPr>
                        <a:t>Кустова Александра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u="none" strike="noStrike">
                          <a:effectLst/>
                          <a:latin typeface="Proxima Nova ExCn Rg" panose="02000506030000020004" pitchFamily="2" charset="0"/>
                        </a:rPr>
                        <a:t>Магаданская обл.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effectLst/>
                          <a:latin typeface="Proxima Nova ExCn Rg" panose="02000506030000020004" pitchFamily="2" charset="0"/>
                        </a:rPr>
                        <a:t> 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Proxima Nova ExCn Rg" panose="02000506030000020004" pitchFamily="2" charset="0"/>
                        </a:rPr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effectLst/>
                          <a:latin typeface="Proxima Nova ExCn Rg" panose="02000506030000020004" pitchFamily="2" charset="0"/>
                        </a:rPr>
                        <a:t>30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effectLst/>
                          <a:latin typeface="Proxima Nova ExCn Rg" panose="02000506030000020004" pitchFamily="2" charset="0"/>
                        </a:rPr>
                        <a:t>9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effectLst/>
                          <a:latin typeface="Proxima Nova ExCn Rg" panose="02000506030000020004" pitchFamily="2" charset="0"/>
                        </a:rPr>
                        <a:t>30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Proxima Nova ExCn Rg" panose="02000506030000020004" pitchFamily="2" charset="0"/>
                        </a:rPr>
                        <a:t>30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Proxima Nova ExCn Rg" panose="02000506030000020004" pitchFamily="2" charset="0"/>
                        </a:rPr>
                        <a:t>99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4008799"/>
                  </a:ext>
                </a:extLst>
              </a:tr>
              <a:tr h="1977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effectLst/>
                          <a:latin typeface="Proxima Nova ExCn Rg" panose="02000506030000020004" pitchFamily="2" charset="0"/>
                        </a:rPr>
                        <a:t>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u="none" strike="noStrike">
                          <a:effectLst/>
                          <a:latin typeface="Proxima Nova ExCn Rg" panose="02000506030000020004" pitchFamily="2" charset="0"/>
                        </a:rPr>
                        <a:t>Скоробогатых Эмилия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u="none" strike="noStrike">
                          <a:effectLst/>
                          <a:latin typeface="Proxima Nova ExCn Rg" panose="02000506030000020004" pitchFamily="2" charset="0"/>
                        </a:rPr>
                        <a:t>Пермский край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Proxima Nova ExCn Rg" panose="02000506030000020004" pitchFamily="2" charset="0"/>
                        </a:rPr>
                        <a:t>19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effectLst/>
                          <a:latin typeface="Proxima Nova ExCn Rg" panose="02000506030000020004" pitchFamily="2" charset="0"/>
                        </a:rPr>
                        <a:t>14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Proxima Nova ExCn Rg" panose="02000506030000020004" pitchFamily="2" charset="0"/>
                        </a:rPr>
                        <a:t>16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effectLst/>
                          <a:latin typeface="Proxima Nova ExCn Rg" panose="02000506030000020004" pitchFamily="2" charset="0"/>
                        </a:rPr>
                        <a:t>17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effectLst/>
                          <a:latin typeface="Proxima Nova ExCn Rg" panose="02000506030000020004" pitchFamily="2" charset="0"/>
                        </a:rPr>
                        <a:t>16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Proxima Nova ExCn Rg" panose="02000506030000020004" pitchFamily="2" charset="0"/>
                        </a:rPr>
                        <a:t>15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Proxima Nova ExCn Rg" panose="02000506030000020004" pitchFamily="2" charset="0"/>
                        </a:rPr>
                        <a:t>97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4115977"/>
                  </a:ext>
                </a:extLst>
              </a:tr>
              <a:tr h="1977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Прокопьева Кристина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Свердловская обл.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30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9,5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23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30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92,5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085873"/>
                  </a:ext>
                </a:extLst>
              </a:tr>
              <a:tr h="1977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Каблукова Ксения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Московская обл. – Пермский край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23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23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84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7033948"/>
                  </a:ext>
                </a:extLst>
              </a:tr>
              <a:tr h="1977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Колясникова Валерия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Магаданская обл.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9,5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83,5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3478440"/>
                  </a:ext>
                </a:extLst>
              </a:tr>
              <a:tr h="1977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Рогалева София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Пермский край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75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5262328"/>
                  </a:ext>
                </a:extLst>
              </a:tr>
              <a:tr h="1977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Пискунова Ксения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Свердловская обл.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9,5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73,5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6660562"/>
                  </a:ext>
                </a:extLst>
              </a:tr>
              <a:tr h="1977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Римденок Валерия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Санкт-Петербург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23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71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0548228"/>
                  </a:ext>
                </a:extLst>
              </a:tr>
              <a:tr h="1977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Павлова Вероника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Нижегородская область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23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8,5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70,5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2043887"/>
                  </a:ext>
                </a:extLst>
              </a:tr>
              <a:tr h="1977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Иванова Алина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Пермский край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9,5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9,5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70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2820546"/>
                  </a:ext>
                </a:extLst>
              </a:tr>
              <a:tr h="1977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Журкова Карина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Пермский край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68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2234954"/>
                  </a:ext>
                </a:extLst>
              </a:tr>
              <a:tr h="1977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Кручинина Кристина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Санкт-Петербург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66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708531"/>
                  </a:ext>
                </a:extLst>
              </a:tr>
              <a:tr h="1977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Марчукова Татьяна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Санкт-Петербург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8,5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44,5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4632329"/>
                  </a:ext>
                </a:extLst>
              </a:tr>
              <a:tr h="1977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Ермак Софья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Нижегородская область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32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09001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53292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4E0A67-2DB5-F837-B39A-0B5F20ACB5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F43C088F-5F08-7E79-57D3-AF7300182E43}"/>
              </a:ext>
            </a:extLst>
          </p:cNvPr>
          <p:cNvSpPr/>
          <p:nvPr/>
        </p:nvSpPr>
        <p:spPr>
          <a:xfrm>
            <a:off x="746575" y="231490"/>
            <a:ext cx="7650850" cy="12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000" b="1" dirty="0">
                <a:solidFill>
                  <a:srgbClr val="002060"/>
                </a:solidFill>
                <a:latin typeface="Proxima Nova ExCn Rg" panose="02000506030000020004" pitchFamily="2" charset="0"/>
              </a:rPr>
              <a:t>РЕЙТИНГ КУБКА РОССИИ</a:t>
            </a:r>
          </a:p>
          <a:p>
            <a:pPr algn="ctr">
              <a:lnSpc>
                <a:spcPct val="90000"/>
              </a:lnSpc>
            </a:pPr>
            <a:r>
              <a:rPr lang="ru-RU" sz="4000" b="1" dirty="0">
                <a:solidFill>
                  <a:schemeClr val="bg1">
                    <a:lumMod val="65000"/>
                  </a:schemeClr>
                </a:solidFill>
                <a:latin typeface="Proxima Nova ExCn Rg" panose="02000506030000020004" pitchFamily="2" charset="0"/>
              </a:rPr>
              <a:t>ЛЕТО 2025 МУЖЧИНЫ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E88E0FD8-C6AD-825E-EEE1-9580D90D62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3358027"/>
              </p:ext>
            </p:extLst>
          </p:nvPr>
        </p:nvGraphicFramePr>
        <p:xfrm>
          <a:off x="139005" y="1466244"/>
          <a:ext cx="8865993" cy="33789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7550">
                  <a:extLst>
                    <a:ext uri="{9D8B030D-6E8A-4147-A177-3AD203B41FA5}">
                      <a16:colId xmlns:a16="http://schemas.microsoft.com/office/drawing/2014/main" val="1754885019"/>
                    </a:ext>
                  </a:extLst>
                </a:gridCol>
                <a:gridCol w="1530170">
                  <a:extLst>
                    <a:ext uri="{9D8B030D-6E8A-4147-A177-3AD203B41FA5}">
                      <a16:colId xmlns:a16="http://schemas.microsoft.com/office/drawing/2014/main" val="4273344515"/>
                    </a:ext>
                  </a:extLst>
                </a:gridCol>
                <a:gridCol w="2070230">
                  <a:extLst>
                    <a:ext uri="{9D8B030D-6E8A-4147-A177-3AD203B41FA5}">
                      <a16:colId xmlns:a16="http://schemas.microsoft.com/office/drawing/2014/main" val="1629720191"/>
                    </a:ext>
                  </a:extLst>
                </a:gridCol>
                <a:gridCol w="691149">
                  <a:extLst>
                    <a:ext uri="{9D8B030D-6E8A-4147-A177-3AD203B41FA5}">
                      <a16:colId xmlns:a16="http://schemas.microsoft.com/office/drawing/2014/main" val="1252905734"/>
                    </a:ext>
                  </a:extLst>
                </a:gridCol>
                <a:gridCol w="691149">
                  <a:extLst>
                    <a:ext uri="{9D8B030D-6E8A-4147-A177-3AD203B41FA5}">
                      <a16:colId xmlns:a16="http://schemas.microsoft.com/office/drawing/2014/main" val="2230361176"/>
                    </a:ext>
                  </a:extLst>
                </a:gridCol>
                <a:gridCol w="691149">
                  <a:extLst>
                    <a:ext uri="{9D8B030D-6E8A-4147-A177-3AD203B41FA5}">
                      <a16:colId xmlns:a16="http://schemas.microsoft.com/office/drawing/2014/main" val="1234897038"/>
                    </a:ext>
                  </a:extLst>
                </a:gridCol>
                <a:gridCol w="691149">
                  <a:extLst>
                    <a:ext uri="{9D8B030D-6E8A-4147-A177-3AD203B41FA5}">
                      <a16:colId xmlns:a16="http://schemas.microsoft.com/office/drawing/2014/main" val="1067781267"/>
                    </a:ext>
                  </a:extLst>
                </a:gridCol>
                <a:gridCol w="691149">
                  <a:extLst>
                    <a:ext uri="{9D8B030D-6E8A-4147-A177-3AD203B41FA5}">
                      <a16:colId xmlns:a16="http://schemas.microsoft.com/office/drawing/2014/main" val="3776699238"/>
                    </a:ext>
                  </a:extLst>
                </a:gridCol>
                <a:gridCol w="691149">
                  <a:extLst>
                    <a:ext uri="{9D8B030D-6E8A-4147-A177-3AD203B41FA5}">
                      <a16:colId xmlns:a16="http://schemas.microsoft.com/office/drawing/2014/main" val="799477798"/>
                    </a:ext>
                  </a:extLst>
                </a:gridCol>
                <a:gridCol w="691149">
                  <a:extLst>
                    <a:ext uri="{9D8B030D-6E8A-4147-A177-3AD203B41FA5}">
                      <a16:colId xmlns:a16="http://schemas.microsoft.com/office/drawing/2014/main" val="3352563842"/>
                    </a:ext>
                  </a:extLst>
                </a:gridCol>
              </a:tblGrid>
              <a:tr h="42011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Proxima Nova ExCn Rg" panose="02000506030000020004" pitchFamily="2" charset="0"/>
                        </a:rPr>
                        <a:t>№</a:t>
                      </a: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Фамилия, имя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Регион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1-й</a:t>
                      </a:r>
                      <a:b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</a:br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этап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2-й</a:t>
                      </a:r>
                      <a:b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</a:br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этап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3-й</a:t>
                      </a:r>
                      <a:b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</a:br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этап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4-й</a:t>
                      </a:r>
                    </a:p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этап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5-й</a:t>
                      </a:r>
                    </a:p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этап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6-й</a:t>
                      </a:r>
                    </a:p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этап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Сумма </a:t>
                      </a:r>
                      <a:b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</a:br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очков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1482178"/>
                  </a:ext>
                </a:extLst>
              </a:tr>
              <a:tr h="1977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Proxima Nova ExCn Rg" panose="02000506030000020004" pitchFamily="2" charset="0"/>
                        </a:rPr>
                        <a:t>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Proxima Nova ExCn Rg" panose="02000506030000020004" pitchFamily="2" charset="0"/>
                        </a:rPr>
                        <a:t>Климов Евгений</a:t>
                      </a:r>
                    </a:p>
                  </a:txBody>
                  <a:tcPr marL="8186" marR="8186" marT="8186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u="none" strike="noStrike" dirty="0">
                          <a:effectLst/>
                          <a:latin typeface="Proxima Nova ExCn Rg" panose="02000506030000020004" pitchFamily="2" charset="0"/>
                        </a:rPr>
                        <a:t>Свердловская обл. – Пермский край</a:t>
                      </a:r>
                    </a:p>
                  </a:txBody>
                  <a:tcPr marL="8186" marR="8186" marT="8186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30</a:t>
                      </a:r>
                    </a:p>
                  </a:txBody>
                  <a:tcPr marL="3241" marR="3241" marT="3241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19</a:t>
                      </a:r>
                    </a:p>
                  </a:txBody>
                  <a:tcPr marL="3241" marR="3241" marT="3241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16</a:t>
                      </a:r>
                    </a:p>
                  </a:txBody>
                  <a:tcPr marL="3241" marR="3241" marT="3241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23</a:t>
                      </a:r>
                    </a:p>
                  </a:txBody>
                  <a:tcPr marL="3241" marR="3241" marT="3241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30</a:t>
                      </a:r>
                    </a:p>
                  </a:txBody>
                  <a:tcPr marL="3241" marR="3241" marT="3241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30</a:t>
                      </a:r>
                    </a:p>
                  </a:txBody>
                  <a:tcPr marL="3241" marR="3241" marT="3241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148</a:t>
                      </a:r>
                    </a:p>
                  </a:txBody>
                  <a:tcPr marL="3241" marR="3241" marT="3241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351980"/>
                  </a:ext>
                </a:extLst>
              </a:tr>
              <a:tr h="1977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effectLst/>
                          <a:latin typeface="Proxima Nova ExCn Rg" panose="02000506030000020004" pitchFamily="2" charset="0"/>
                        </a:rPr>
                        <a:t>2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Proxima Nova ExCn Rg" panose="02000506030000020004" pitchFamily="2" charset="0"/>
                        </a:rPr>
                        <a:t>Назаров Михаил</a:t>
                      </a:r>
                    </a:p>
                  </a:txBody>
                  <a:tcPr marL="8186" marR="8186" marT="8186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u="none" strike="noStrike" dirty="0">
                          <a:effectLst/>
                          <a:latin typeface="Proxima Nova ExCn Rg" panose="02000506030000020004" pitchFamily="2" charset="0"/>
                        </a:rPr>
                        <a:t>Нижегородская обл.</a:t>
                      </a:r>
                    </a:p>
                  </a:txBody>
                  <a:tcPr marL="8186" marR="8186" marT="8186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23</a:t>
                      </a:r>
                    </a:p>
                  </a:txBody>
                  <a:tcPr marL="3241" marR="3241" marT="3241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23</a:t>
                      </a:r>
                    </a:p>
                  </a:txBody>
                  <a:tcPr marL="3241" marR="3241" marT="3241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30</a:t>
                      </a:r>
                    </a:p>
                  </a:txBody>
                  <a:tcPr marL="3241" marR="3241" marT="3241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30</a:t>
                      </a:r>
                    </a:p>
                  </a:txBody>
                  <a:tcPr marL="3241" marR="3241" marT="3241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13</a:t>
                      </a:r>
                    </a:p>
                  </a:txBody>
                  <a:tcPr marL="3241" marR="3241" marT="3241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19</a:t>
                      </a:r>
                    </a:p>
                  </a:txBody>
                  <a:tcPr marL="3241" marR="3241" marT="3241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138</a:t>
                      </a:r>
                    </a:p>
                  </a:txBody>
                  <a:tcPr marL="3241" marR="3241" marT="3241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4008799"/>
                  </a:ext>
                </a:extLst>
              </a:tr>
              <a:tr h="1977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effectLst/>
                          <a:latin typeface="Proxima Nova ExCn Rg" panose="02000506030000020004" pitchFamily="2" charset="0"/>
                        </a:rPr>
                        <a:t>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Proxima Nova ExCn Rg" panose="02000506030000020004" pitchFamily="2" charset="0"/>
                        </a:rPr>
                        <a:t>Садреев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Proxima Nova ExCn Rg" panose="02000506030000020004" pitchFamily="2" charset="0"/>
                        </a:rPr>
                        <a:t> Данил</a:t>
                      </a:r>
                    </a:p>
                  </a:txBody>
                  <a:tcPr marL="8186" marR="8186" marT="8186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u="none" strike="noStrike" dirty="0">
                          <a:effectLst/>
                          <a:latin typeface="Proxima Nova ExCn Rg" panose="02000506030000020004" pitchFamily="2" charset="0"/>
                        </a:rPr>
                        <a:t>Республика Татарстан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19</a:t>
                      </a:r>
                    </a:p>
                  </a:txBody>
                  <a:tcPr marL="3241" marR="3241" marT="3241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30</a:t>
                      </a:r>
                    </a:p>
                  </a:txBody>
                  <a:tcPr marL="3241" marR="3241" marT="3241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19</a:t>
                      </a:r>
                    </a:p>
                  </a:txBody>
                  <a:tcPr marL="3241" marR="3241" marT="3241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17</a:t>
                      </a:r>
                    </a:p>
                  </a:txBody>
                  <a:tcPr marL="3241" marR="3241" marT="3241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16</a:t>
                      </a:r>
                    </a:p>
                  </a:txBody>
                  <a:tcPr marL="3241" marR="3241" marT="3241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23</a:t>
                      </a:r>
                    </a:p>
                  </a:txBody>
                  <a:tcPr marL="3241" marR="3241" marT="3241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124</a:t>
                      </a:r>
                    </a:p>
                  </a:txBody>
                  <a:tcPr marL="3241" marR="3241" marT="3241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4115977"/>
                  </a:ext>
                </a:extLst>
              </a:tr>
              <a:tr h="1977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Proxima Nova ExCn Rg" panose="02000506030000020004" pitchFamily="2" charset="0"/>
                        </a:rPr>
                        <a:t>Маньков Илья</a:t>
                      </a: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Свердловская обл.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17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17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17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14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15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92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085873"/>
                  </a:ext>
                </a:extLst>
              </a:tr>
              <a:tr h="1977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Proxima Nova ExCn Rg" panose="02000506030000020004" pitchFamily="2" charset="0"/>
                        </a:rPr>
                        <a:t>Пуртов Михаил</a:t>
                      </a: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Свердловская обл.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15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16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17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14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84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7033948"/>
                  </a:ext>
                </a:extLst>
              </a:tr>
              <a:tr h="1977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Proxima Nova ExCn Rg" panose="02000506030000020004" pitchFamily="2" charset="0"/>
                        </a:rPr>
                        <a:t>Николаев Константин</a:t>
                      </a: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Московская обл. – Кемеровская обл.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15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13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13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14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17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82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3478440"/>
                  </a:ext>
                </a:extLst>
              </a:tr>
              <a:tr h="1977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Proxima Nova ExCn Rg" panose="02000506030000020004" pitchFamily="2" charset="0"/>
                        </a:rPr>
                        <a:t>Баженов Александр</a:t>
                      </a: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Сахалинская обл.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ru-RU" sz="1200" u="none" strike="noStrike" kern="1200" dirty="0">
                        <a:solidFill>
                          <a:schemeClr val="dk1"/>
                        </a:solidFill>
                        <a:effectLst/>
                        <a:latin typeface="Proxima Nova ExCn Rg" panose="02000506030000020004" pitchFamily="2" charset="0"/>
                        <a:ea typeface="+mn-ea"/>
                        <a:cs typeface="+mn-cs"/>
                      </a:endParaRP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ru-RU" sz="1200" u="none" strike="noStrike" kern="1200" dirty="0">
                        <a:solidFill>
                          <a:schemeClr val="dk1"/>
                        </a:solidFill>
                        <a:effectLst/>
                        <a:latin typeface="Proxima Nova ExCn Rg" panose="02000506030000020004" pitchFamily="2" charset="0"/>
                        <a:ea typeface="+mn-ea"/>
                        <a:cs typeface="+mn-cs"/>
                      </a:endParaRP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23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19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23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16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81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5262328"/>
                  </a:ext>
                </a:extLst>
              </a:tr>
              <a:tr h="1977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Proxima Nova ExCn Rg" panose="02000506030000020004" pitchFamily="2" charset="0"/>
                        </a:rPr>
                        <a:t>Котик Кирилл</a:t>
                      </a: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Нижегородская обл. – Кировская обл.</a:t>
                      </a: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14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13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15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9,5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74,5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6660562"/>
                  </a:ext>
                </a:extLst>
              </a:tr>
              <a:tr h="1977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Proxima Nova ExCn Rg" panose="02000506030000020004" pitchFamily="2" charset="0"/>
                        </a:rPr>
                        <a:t>Мустафин Владислав</a:t>
                      </a: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Пермский край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13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8,5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15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16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7,5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70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0548228"/>
                  </a:ext>
                </a:extLst>
              </a:tr>
              <a:tr h="1212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Proxima Nova ExCn Rg" panose="02000506030000020004" pitchFamily="2" charset="0"/>
                        </a:rPr>
                        <a:t>Трофимов Роман</a:t>
                      </a: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Нижегородская обл.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16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7,5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ru-RU" sz="1200" u="none" strike="noStrike" kern="1200" dirty="0">
                        <a:solidFill>
                          <a:schemeClr val="dk1"/>
                        </a:solidFill>
                        <a:effectLst/>
                        <a:latin typeface="Proxima Nova ExCn Rg" panose="02000506030000020004" pitchFamily="2" charset="0"/>
                        <a:ea typeface="+mn-ea"/>
                        <a:cs typeface="+mn-cs"/>
                      </a:endParaRP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ru-RU" sz="1200" u="none" strike="noStrike" kern="1200" dirty="0">
                        <a:solidFill>
                          <a:schemeClr val="dk1"/>
                        </a:solidFill>
                        <a:effectLst/>
                        <a:latin typeface="Proxima Nova ExCn Rg" panose="02000506030000020004" pitchFamily="2" charset="0"/>
                        <a:ea typeface="+mn-ea"/>
                        <a:cs typeface="+mn-cs"/>
                      </a:endParaRP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19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15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57,5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2043887"/>
                  </a:ext>
                </a:extLst>
              </a:tr>
              <a:tr h="1977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Proxima Nova ExCn Rg" panose="02000506030000020004" pitchFamily="2" charset="0"/>
                        </a:rPr>
                        <a:t>Хасанов Никита</a:t>
                      </a: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Пермский край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9,5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9,5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54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2820546"/>
                  </a:ext>
                </a:extLst>
              </a:tr>
              <a:tr h="1977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Proxima Nova ExCn Rg" panose="02000506030000020004" pitchFamily="2" charset="0"/>
                        </a:rPr>
                        <a:t>Зыков Дмитрий</a:t>
                      </a: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Свердловская обл.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14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8,5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51,5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2234954"/>
                  </a:ext>
                </a:extLst>
              </a:tr>
              <a:tr h="1977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oxima Nova ExCn Rg" panose="02000506030000020004" pitchFamily="2" charset="0"/>
                        </a:rPr>
                        <a:t>Альчиков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Proxima Nova ExCn Rg" panose="02000506030000020004" pitchFamily="2" charset="0"/>
                        </a:rPr>
                        <a:t> Максим</a:t>
                      </a: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Пермский край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ru-RU" sz="1200" u="none" strike="noStrike" kern="1200" dirty="0">
                        <a:solidFill>
                          <a:schemeClr val="dk1"/>
                        </a:solidFill>
                        <a:effectLst/>
                        <a:latin typeface="Proxima Nova ExCn Rg" panose="02000506030000020004" pitchFamily="2" charset="0"/>
                        <a:ea typeface="+mn-ea"/>
                        <a:cs typeface="+mn-cs"/>
                      </a:endParaRP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14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50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708531"/>
                  </a:ext>
                </a:extLst>
              </a:tr>
              <a:tr h="1977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Proxima Nova ExCn Rg" panose="02000506030000020004" pitchFamily="2" charset="0"/>
                        </a:rPr>
                        <a:t>14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Proxima Nova ExCn Rg" panose="02000506030000020004" pitchFamily="2" charset="0"/>
                        </a:rPr>
                        <a:t>Мухин Игнатий</a:t>
                      </a: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Свердловская обл.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7,5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8,5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50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4632329"/>
                  </a:ext>
                </a:extLst>
              </a:tr>
              <a:tr h="1977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Proxima Nova ExCn Rg" panose="02000506030000020004" pitchFamily="2" charset="0"/>
                        </a:rPr>
                        <a:t>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Proxima Nova ExCn Rg" panose="02000506030000020004" pitchFamily="2" charset="0"/>
                      </a:endParaRP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oxima Nova ExCn Rg" panose="02000506030000020004" pitchFamily="2" charset="0"/>
                        </a:rPr>
                        <a:t>Дука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Proxima Nova ExCn Rg" panose="02000506030000020004" pitchFamily="2" charset="0"/>
                        </a:rPr>
                        <a:t> Максим</a:t>
                      </a: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Proxima Nova ExCn Rg" panose="02000506030000020004" pitchFamily="2" charset="0"/>
                        </a:rPr>
                        <a:t>Магаданская обл.</a:t>
                      </a:r>
                    </a:p>
                  </a:txBody>
                  <a:tcPr marL="8186" marR="8186" marT="818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6,5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8,5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9,5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6,5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46</a:t>
                      </a:r>
                    </a:p>
                  </a:txBody>
                  <a:tcPr marL="3241" marR="3241" marT="324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09001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97403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>
            <a:extLst>
              <a:ext uri="{FF2B5EF4-FFF2-40B4-BE49-F238E27FC236}">
                <a16:creationId xmlns:a16="http://schemas.microsoft.com/office/drawing/2014/main" id="{31F74E88-B199-5908-5709-60E07D21BA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2" t="7829" r="199" b="9751"/>
          <a:stretch/>
        </p:blipFill>
        <p:spPr bwMode="auto">
          <a:xfrm>
            <a:off x="-63514" y="0"/>
            <a:ext cx="9207514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4D224E6-F006-54A4-DAA2-9E307B5BB6A9}"/>
              </a:ext>
            </a:extLst>
          </p:cNvPr>
          <p:cNvSpPr/>
          <p:nvPr/>
        </p:nvSpPr>
        <p:spPr>
          <a:xfrm>
            <a:off x="443345" y="3302444"/>
            <a:ext cx="7053980" cy="15971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40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ФЕДЕРАЦИЯ ПРЫЖКОВ</a:t>
            </a:r>
          </a:p>
          <a:p>
            <a:pPr>
              <a:lnSpc>
                <a:spcPct val="80000"/>
              </a:lnSpc>
            </a:pPr>
            <a:r>
              <a:rPr lang="ru-RU" sz="40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НА ЛЫЖАХ С ТРАМПЛИНА</a:t>
            </a:r>
          </a:p>
          <a:p>
            <a:pPr>
              <a:lnSpc>
                <a:spcPct val="80000"/>
              </a:lnSpc>
            </a:pPr>
            <a:r>
              <a:rPr lang="ru-RU" sz="40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И ЛЫЖНОГО ДВОЕБОРЬЯ РОССИИ</a:t>
            </a:r>
          </a:p>
        </p:txBody>
      </p:sp>
      <p:pic>
        <p:nvPicPr>
          <p:cNvPr id="3" name="Рисунок 5">
            <a:extLst>
              <a:ext uri="{FF2B5EF4-FFF2-40B4-BE49-F238E27FC236}">
                <a16:creationId xmlns:a16="http://schemas.microsoft.com/office/drawing/2014/main" id="{46568330-1C98-421A-D042-CBA5DF9BCCAB}"/>
              </a:ext>
            </a:extLst>
          </p:cNvPr>
          <p:cNvPicPr>
            <a:picLocks noGrp="1" noChangeAspect="1"/>
          </p:cNvPicPr>
          <p:nvPr/>
        </p:nvPicPr>
        <p:blipFill>
          <a:blip r:embed="rId3"/>
          <a:stretch/>
        </p:blipFill>
        <p:spPr bwMode="auto">
          <a:xfrm>
            <a:off x="7552189" y="208803"/>
            <a:ext cx="1519605" cy="10349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757175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251520" y="892040"/>
            <a:ext cx="432048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Proxima Nova ExCn Rg" panose="02000506030000020004" pitchFamily="2" charset="0"/>
              </a:rPr>
              <a:t>Главный тренер – </a:t>
            </a:r>
            <a:r>
              <a:rPr lang="ru-RU" sz="1400" b="1" dirty="0">
                <a:latin typeface="Proxima Nova ExCn Rg" panose="02000506030000020004" pitchFamily="2" charset="0"/>
              </a:rPr>
              <a:t>Плехов Е.Ю.</a:t>
            </a:r>
            <a:r>
              <a:rPr lang="ru-RU" sz="1400" dirty="0">
                <a:latin typeface="Proxima Nova ExCn Rg" panose="02000506030000020004" pitchFamily="2" charset="0"/>
              </a:rPr>
              <a:t> 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Старший тренер (</a:t>
            </a:r>
            <a:r>
              <a:rPr lang="ru-RU" sz="1400" dirty="0" err="1">
                <a:latin typeface="Proxima Nova ExCn Rg" panose="02000506030000020004" pitchFamily="2" charset="0"/>
              </a:rPr>
              <a:t>осн</a:t>
            </a:r>
            <a:r>
              <a:rPr lang="ru-RU" sz="1400" dirty="0">
                <a:latin typeface="Proxima Nova ExCn Rg" panose="02000506030000020004" pitchFamily="2" charset="0"/>
              </a:rPr>
              <a:t>. состав) – </a:t>
            </a:r>
            <a:r>
              <a:rPr lang="ru-RU" sz="1400" b="1" dirty="0">
                <a:latin typeface="Proxima Nova ExCn Rg" panose="02000506030000020004" pitchFamily="2" charset="0"/>
              </a:rPr>
              <a:t>Росляков И.С. </a:t>
            </a:r>
            <a:r>
              <a:rPr lang="ru-RU" sz="1400" dirty="0">
                <a:latin typeface="Proxima Nova ExCn Rg" panose="02000506030000020004" pitchFamily="2" charset="0"/>
              </a:rPr>
              <a:t>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Тренер (</a:t>
            </a:r>
            <a:r>
              <a:rPr lang="ru-RU" sz="1400" dirty="0" err="1">
                <a:latin typeface="Proxima Nova ExCn Rg" panose="02000506030000020004" pitchFamily="2" charset="0"/>
              </a:rPr>
              <a:t>осн</a:t>
            </a:r>
            <a:r>
              <a:rPr lang="ru-RU" sz="1400" dirty="0">
                <a:latin typeface="Proxima Nova ExCn Rg" panose="02000506030000020004" pitchFamily="2" charset="0"/>
              </a:rPr>
              <a:t>. состав) – </a:t>
            </a:r>
            <a:r>
              <a:rPr lang="ru-RU" sz="1400" b="1" dirty="0">
                <a:latin typeface="Proxima Nova ExCn Rg" panose="02000506030000020004" pitchFamily="2" charset="0"/>
              </a:rPr>
              <a:t>Гаранин А.В. </a:t>
            </a:r>
            <a:r>
              <a:rPr lang="ru-RU" sz="1400" dirty="0">
                <a:latin typeface="Proxima Nova ExCn Rg" panose="02000506030000020004" pitchFamily="2" charset="0"/>
              </a:rPr>
              <a:t>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Тренер (</a:t>
            </a:r>
            <a:r>
              <a:rPr lang="ru-RU" sz="1400" dirty="0" err="1">
                <a:latin typeface="Proxima Nova ExCn Rg" panose="02000506030000020004" pitchFamily="2" charset="0"/>
              </a:rPr>
              <a:t>осн</a:t>
            </a:r>
            <a:r>
              <a:rPr lang="ru-RU" sz="1400" dirty="0">
                <a:latin typeface="Proxima Nova ExCn Rg" panose="02000506030000020004" pitchFamily="2" charset="0"/>
              </a:rPr>
              <a:t>. состав) – </a:t>
            </a:r>
            <a:r>
              <a:rPr lang="ru-RU" sz="1400" b="1" dirty="0">
                <a:latin typeface="Proxima Nova ExCn Rg" panose="02000506030000020004" pitchFamily="2" charset="0"/>
              </a:rPr>
              <a:t>Арефьев А.Н.</a:t>
            </a:r>
            <a:r>
              <a:rPr lang="ru-RU" sz="1400" dirty="0">
                <a:latin typeface="Proxima Nova ExCn Rg" panose="02000506030000020004" pitchFamily="2" charset="0"/>
              </a:rPr>
              <a:t> 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Тренер по физподготовке – </a:t>
            </a:r>
            <a:r>
              <a:rPr lang="ru-RU" sz="1400" b="1" dirty="0">
                <a:latin typeface="Proxima Nova ExCn Rg" panose="02000506030000020004" pitchFamily="2" charset="0"/>
              </a:rPr>
              <a:t>Велков А.А.</a:t>
            </a:r>
            <a:r>
              <a:rPr lang="ru-RU" sz="1400" dirty="0">
                <a:latin typeface="Proxima Nova ExCn Rg" panose="02000506030000020004" pitchFamily="2" charset="0"/>
              </a:rPr>
              <a:t> 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Старший тренер (юн. состав) – </a:t>
            </a:r>
            <a:r>
              <a:rPr lang="ru-RU" sz="1400" b="1" dirty="0">
                <a:latin typeface="Proxima Nova ExCn Rg" panose="02000506030000020004" pitchFamily="2" charset="0"/>
              </a:rPr>
              <a:t>Чижов Г.В.</a:t>
            </a:r>
            <a:r>
              <a:rPr lang="ru-RU" sz="1400" dirty="0">
                <a:latin typeface="Proxima Nova ExCn Rg" panose="02000506030000020004" pitchFamily="2" charset="0"/>
              </a:rPr>
              <a:t> 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Тренер (юн. состав) – </a:t>
            </a:r>
            <a:r>
              <a:rPr lang="ru-RU" sz="1400" b="1" dirty="0">
                <a:latin typeface="Proxima Nova ExCn Rg" panose="02000506030000020004" pitchFamily="2" charset="0"/>
              </a:rPr>
              <a:t>Чичерин П.В.</a:t>
            </a:r>
            <a:r>
              <a:rPr lang="ru-RU" sz="1400" dirty="0">
                <a:latin typeface="Proxima Nova ExCn Rg" panose="02000506030000020004" pitchFamily="2" charset="0"/>
              </a:rPr>
              <a:t> (ФГБУ ЦСП)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8B0626F-FAA7-494B-992B-0C2B63DB823E}"/>
              </a:ext>
            </a:extLst>
          </p:cNvPr>
          <p:cNvSpPr/>
          <p:nvPr/>
        </p:nvSpPr>
        <p:spPr>
          <a:xfrm>
            <a:off x="251520" y="171778"/>
            <a:ext cx="8461376" cy="720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3200" b="1" dirty="0">
                <a:solidFill>
                  <a:srgbClr val="002060"/>
                </a:solidFill>
                <a:latin typeface="Proxima Nova ExCn Rg" panose="02000506030000020004" pitchFamily="2" charset="0"/>
              </a:rPr>
              <a:t>ТРЕНЕРЫ И СПЕЦИАЛИСТЫ КОМАНДЫ</a:t>
            </a:r>
          </a:p>
          <a:p>
            <a:pPr>
              <a:lnSpc>
                <a:spcPct val="80000"/>
              </a:lnSpc>
            </a:pPr>
            <a:r>
              <a:rPr lang="ru-RU" b="1" dirty="0">
                <a:solidFill>
                  <a:schemeClr val="bg1">
                    <a:lumMod val="50000"/>
                  </a:schemeClr>
                </a:solidFill>
                <a:latin typeface="Proxima Nova ExCn Rg" panose="02000506030000020004" pitchFamily="2" charset="0"/>
              </a:rPr>
              <a:t>(мужской состав)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7CDC1FE-EA7A-97A1-6C13-E08EC3F501D6}"/>
              </a:ext>
            </a:extLst>
          </p:cNvPr>
          <p:cNvSpPr/>
          <p:nvPr/>
        </p:nvSpPr>
        <p:spPr>
          <a:xfrm>
            <a:off x="4382330" y="892040"/>
            <a:ext cx="495090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Proxima Nova ExCn Rg" panose="02000506030000020004" pitchFamily="2" charset="0"/>
              </a:rPr>
              <a:t>Специалист по подготовке спортивного инвентаря – </a:t>
            </a:r>
            <a:r>
              <a:rPr lang="ru-RU" sz="1400" b="1" dirty="0">
                <a:latin typeface="Proxima Nova ExCn Rg" panose="02000506030000020004" pitchFamily="2" charset="0"/>
              </a:rPr>
              <a:t>Томилов В.Н.,</a:t>
            </a:r>
            <a:br>
              <a:rPr lang="ru-RU" sz="1400" b="1" dirty="0">
                <a:latin typeface="Proxima Nova ExCn Rg" panose="02000506030000020004" pitchFamily="2" charset="0"/>
              </a:rPr>
            </a:br>
            <a:r>
              <a:rPr lang="ru-RU" sz="1400" b="1" dirty="0">
                <a:latin typeface="Proxima Nova ExCn Rg" panose="02000506030000020004" pitchFamily="2" charset="0"/>
              </a:rPr>
              <a:t>Киселев Д. </a:t>
            </a:r>
            <a:r>
              <a:rPr lang="ru-RU" sz="1400" dirty="0">
                <a:latin typeface="Proxima Nova ExCn Rg" panose="02000506030000020004" pitchFamily="2" charset="0"/>
              </a:rPr>
              <a:t>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Врач – </a:t>
            </a:r>
            <a:r>
              <a:rPr lang="ru-RU" sz="1400" b="1" dirty="0">
                <a:latin typeface="Proxima Nova ExCn Rg" panose="02000506030000020004" pitchFamily="2" charset="0"/>
              </a:rPr>
              <a:t>Шереметьев С.Г.</a:t>
            </a:r>
            <a:r>
              <a:rPr lang="ru-RU" sz="1400" dirty="0">
                <a:latin typeface="Proxima Nova ExCn Rg" panose="02000506030000020004" pitchFamily="2" charset="0"/>
              </a:rPr>
              <a:t> (ФМБА)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Массажист/физиотерапевт – </a:t>
            </a:r>
            <a:r>
              <a:rPr lang="ru-RU" sz="1400" b="1" dirty="0">
                <a:latin typeface="Proxima Nova ExCn Rg" panose="02000506030000020004" pitchFamily="2" charset="0"/>
              </a:rPr>
              <a:t>Андриевский А.Л. </a:t>
            </a:r>
            <a:r>
              <a:rPr lang="ru-RU" sz="1400" dirty="0">
                <a:latin typeface="Proxima Nova ExCn Rg" panose="02000506030000020004" pitchFamily="2" charset="0"/>
              </a:rPr>
              <a:t>(ФМБА)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Психолог – </a:t>
            </a:r>
            <a:r>
              <a:rPr lang="ru-RU" sz="1400" b="1" dirty="0">
                <a:latin typeface="Proxima Nova ExCn Rg" panose="02000506030000020004" pitchFamily="2" charset="0"/>
              </a:rPr>
              <a:t>Финогенов А. </a:t>
            </a:r>
            <a:r>
              <a:rPr lang="ru-RU" sz="1400" dirty="0">
                <a:latin typeface="Proxima Nova ExCn Rg" panose="02000506030000020004" pitchFamily="2" charset="0"/>
              </a:rPr>
              <a:t>(ФМБА) 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Начальник команды – </a:t>
            </a:r>
            <a:r>
              <a:rPr lang="ru-RU" sz="1400" b="1" dirty="0">
                <a:latin typeface="Proxima Nova ExCn Rg" panose="02000506030000020004" pitchFamily="2" charset="0"/>
              </a:rPr>
              <a:t>Воробей М.Б.</a:t>
            </a:r>
            <a:r>
              <a:rPr lang="ru-RU" sz="1400" dirty="0">
                <a:latin typeface="Proxima Nova ExCn Rg" panose="02000506030000020004" pitchFamily="2" charset="0"/>
              </a:rPr>
              <a:t> 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Администратор – </a:t>
            </a:r>
            <a:r>
              <a:rPr lang="ru-RU" sz="1400" b="1" dirty="0">
                <a:latin typeface="Proxima Nova ExCn Rg" panose="02000506030000020004" pitchFamily="2" charset="0"/>
              </a:rPr>
              <a:t>Ковалев П.В. </a:t>
            </a:r>
            <a:r>
              <a:rPr lang="ru-RU" sz="1400" dirty="0">
                <a:latin typeface="Proxima Nova ExCn Rg" panose="02000506030000020004" pitchFamily="2" charset="0"/>
              </a:rPr>
              <a:t>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Руководитель КНГ – </a:t>
            </a:r>
            <a:r>
              <a:rPr lang="ru-RU" sz="1400" b="1" dirty="0">
                <a:latin typeface="Proxima Nova ExCn Rg" panose="02000506030000020004" pitchFamily="2" charset="0"/>
              </a:rPr>
              <a:t>Горбунов С.А. </a:t>
            </a:r>
            <a:r>
              <a:rPr lang="ru-RU" sz="1400" dirty="0">
                <a:latin typeface="Proxima Nova ExCn Rg" panose="02000506030000020004" pitchFamily="2" charset="0"/>
              </a:rPr>
              <a:t>(ВНИИФК)</a:t>
            </a:r>
          </a:p>
        </p:txBody>
      </p:sp>
      <p:pic>
        <p:nvPicPr>
          <p:cNvPr id="8" name="Рисунок 5">
            <a:extLst>
              <a:ext uri="{FF2B5EF4-FFF2-40B4-BE49-F238E27FC236}">
                <a16:creationId xmlns:a16="http://schemas.microsoft.com/office/drawing/2014/main" id="{0C3D6DBE-0544-6ACF-0BC1-50FC2F1FDA82}"/>
              </a:ext>
            </a:extLst>
          </p:cNvPr>
          <p:cNvPicPr>
            <a:picLocks noGrp="1" noChangeAspect="1"/>
          </p:cNvPicPr>
          <p:nvPr/>
        </p:nvPicPr>
        <p:blipFill>
          <a:blip r:embed="rId2"/>
          <a:stretch/>
        </p:blipFill>
        <p:spPr bwMode="auto">
          <a:xfrm>
            <a:off x="8068721" y="156649"/>
            <a:ext cx="968976" cy="659906"/>
          </a:xfrm>
          <a:prstGeom prst="rect">
            <a:avLst/>
          </a:prstGeom>
          <a:noFill/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DDEA466-E208-B7F5-FCB4-061C2BEB9F9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8" t="20276" b="8019"/>
          <a:stretch/>
        </p:blipFill>
        <p:spPr>
          <a:xfrm>
            <a:off x="-1" y="2779769"/>
            <a:ext cx="4572000" cy="236373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8E7B27C-A10D-1D7B-6069-A250D0091CB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84" r="3785" b="15764"/>
          <a:stretch/>
        </p:blipFill>
        <p:spPr>
          <a:xfrm>
            <a:off x="4571999" y="2783407"/>
            <a:ext cx="4571565" cy="2360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0680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251520" y="892040"/>
            <a:ext cx="432048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Proxima Nova ExCn Rg" panose="02000506030000020004" pitchFamily="2" charset="0"/>
              </a:rPr>
              <a:t>Главный тренер – </a:t>
            </a:r>
            <a:r>
              <a:rPr lang="ru-RU" sz="1400" b="1" dirty="0">
                <a:latin typeface="Proxima Nova ExCn Rg" panose="02000506030000020004" pitchFamily="2" charset="0"/>
              </a:rPr>
              <a:t>Плехов Е.Ю. </a:t>
            </a:r>
            <a:r>
              <a:rPr lang="ru-RU" sz="1400" dirty="0">
                <a:latin typeface="Proxima Nova ExCn Rg" panose="02000506030000020004" pitchFamily="2" charset="0"/>
              </a:rPr>
              <a:t>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Старший тренер (</a:t>
            </a:r>
            <a:r>
              <a:rPr lang="ru-RU" sz="1400" dirty="0" err="1">
                <a:latin typeface="Proxima Nova ExCn Rg" panose="02000506030000020004" pitchFamily="2" charset="0"/>
              </a:rPr>
              <a:t>осн</a:t>
            </a:r>
            <a:r>
              <a:rPr lang="ru-RU" sz="1400" dirty="0">
                <a:latin typeface="Proxima Nova ExCn Rg" panose="02000506030000020004" pitchFamily="2" charset="0"/>
              </a:rPr>
              <a:t>. состав) – </a:t>
            </a:r>
            <a:r>
              <a:rPr lang="ru-RU" sz="1400" b="1" dirty="0">
                <a:latin typeface="Proxima Nova ExCn Rg" panose="02000506030000020004" pitchFamily="2" charset="0"/>
              </a:rPr>
              <a:t>Шестоперов Р.Ю. </a:t>
            </a:r>
            <a:r>
              <a:rPr lang="ru-RU" sz="1400" dirty="0">
                <a:latin typeface="Proxima Nova ExCn Rg" panose="02000506030000020004" pitchFamily="2" charset="0"/>
              </a:rPr>
              <a:t>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Тренер (</a:t>
            </a:r>
            <a:r>
              <a:rPr lang="ru-RU" sz="1400" dirty="0" err="1">
                <a:latin typeface="Proxima Nova ExCn Rg" panose="02000506030000020004" pitchFamily="2" charset="0"/>
              </a:rPr>
              <a:t>осн</a:t>
            </a:r>
            <a:r>
              <a:rPr lang="ru-RU" sz="1400" dirty="0">
                <a:latin typeface="Proxima Nova ExCn Rg" panose="02000506030000020004" pitchFamily="2" charset="0"/>
              </a:rPr>
              <a:t>. состав) – </a:t>
            </a:r>
            <a:r>
              <a:rPr lang="ru-RU" sz="1400" b="1" dirty="0">
                <a:latin typeface="Proxima Nova ExCn Rg" panose="02000506030000020004" pitchFamily="2" charset="0"/>
              </a:rPr>
              <a:t>Горностаев Р.М. </a:t>
            </a:r>
            <a:endParaRPr lang="ru-RU" sz="1400" dirty="0">
              <a:latin typeface="Proxima Nova ExCn Rg" panose="02000506030000020004" pitchFamily="2" charset="0"/>
            </a:endParaRPr>
          </a:p>
          <a:p>
            <a:r>
              <a:rPr lang="ru-RU" sz="1400" dirty="0">
                <a:latin typeface="Proxima Nova ExCn Rg" panose="02000506030000020004" pitchFamily="2" charset="0"/>
              </a:rPr>
              <a:t>Тренер (</a:t>
            </a:r>
            <a:r>
              <a:rPr lang="ru-RU" sz="1400" dirty="0" err="1">
                <a:latin typeface="Proxima Nova ExCn Rg" panose="02000506030000020004" pitchFamily="2" charset="0"/>
              </a:rPr>
              <a:t>осн</a:t>
            </a:r>
            <a:r>
              <a:rPr lang="ru-RU" sz="1400" dirty="0">
                <a:latin typeface="Proxima Nova ExCn Rg" panose="02000506030000020004" pitchFamily="2" charset="0"/>
              </a:rPr>
              <a:t>. состав) – </a:t>
            </a:r>
            <a:r>
              <a:rPr lang="ru-RU" sz="1400" b="1" dirty="0">
                <a:latin typeface="Proxima Nova ExCn Rg" panose="02000506030000020004" pitchFamily="2" charset="0"/>
              </a:rPr>
              <a:t>Баринов М.В. </a:t>
            </a:r>
            <a:r>
              <a:rPr lang="ru-RU" sz="1400" dirty="0">
                <a:latin typeface="Proxima Nova ExCn Rg" panose="02000506030000020004" pitchFamily="2" charset="0"/>
              </a:rPr>
              <a:t>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Аналитик (</a:t>
            </a:r>
            <a:r>
              <a:rPr lang="ru-RU" sz="1400" dirty="0" err="1">
                <a:latin typeface="Proxima Nova ExCn Rg" panose="02000506030000020004" pitchFamily="2" charset="0"/>
              </a:rPr>
              <a:t>осн</a:t>
            </a:r>
            <a:r>
              <a:rPr lang="ru-RU" sz="1400" dirty="0">
                <a:latin typeface="Proxima Nova ExCn Rg" panose="02000506030000020004" pitchFamily="2" charset="0"/>
              </a:rPr>
              <a:t>. состав) – </a:t>
            </a:r>
            <a:r>
              <a:rPr lang="ru-RU" sz="1400" b="1" dirty="0">
                <a:latin typeface="Proxima Nova ExCn Rg" panose="02000506030000020004" pitchFamily="2" charset="0"/>
              </a:rPr>
              <a:t>Тихонова С.Д. </a:t>
            </a:r>
            <a:r>
              <a:rPr lang="ru-RU" sz="1400" dirty="0">
                <a:latin typeface="Proxima Nova ExCn Rg" panose="02000506030000020004" pitchFamily="2" charset="0"/>
              </a:rPr>
              <a:t>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Техник по эксплуатации и ремонту спортивной техники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– </a:t>
            </a:r>
            <a:r>
              <a:rPr lang="ru-RU" sz="1400" b="1" dirty="0" err="1">
                <a:latin typeface="Proxima Nova ExCn Rg" panose="02000506030000020004" pitchFamily="2" charset="0"/>
              </a:rPr>
              <a:t>Хазетдинов</a:t>
            </a:r>
            <a:r>
              <a:rPr lang="ru-RU" sz="1400" b="1" dirty="0">
                <a:latin typeface="Proxima Nova ExCn Rg" panose="02000506030000020004" pitchFamily="2" charset="0"/>
              </a:rPr>
              <a:t> И.Р.</a:t>
            </a:r>
            <a:r>
              <a:rPr lang="ru-RU" sz="1400" dirty="0">
                <a:latin typeface="Proxima Nova ExCn Rg" panose="02000506030000020004" pitchFamily="2" charset="0"/>
              </a:rPr>
              <a:t> (ФГБУ ЦСП)</a:t>
            </a:r>
          </a:p>
          <a:p>
            <a:endParaRPr lang="ru-RU" sz="1400" dirty="0">
              <a:latin typeface="Proxima Nova ExCn Rg" panose="02000506030000020004" pitchFamily="2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8B0626F-FAA7-494B-992B-0C2B63DB823E}"/>
              </a:ext>
            </a:extLst>
          </p:cNvPr>
          <p:cNvSpPr/>
          <p:nvPr/>
        </p:nvSpPr>
        <p:spPr>
          <a:xfrm>
            <a:off x="251520" y="171778"/>
            <a:ext cx="8461376" cy="720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3200" b="1" dirty="0">
                <a:solidFill>
                  <a:srgbClr val="002060"/>
                </a:solidFill>
                <a:latin typeface="Proxima Nova ExCn Rg" panose="02000506030000020004" pitchFamily="2" charset="0"/>
              </a:rPr>
              <a:t>ТРЕНЕРЫ И СПЕЦИАЛИСТЫ КОМАНДЫ</a:t>
            </a:r>
          </a:p>
          <a:p>
            <a:pPr>
              <a:lnSpc>
                <a:spcPct val="80000"/>
              </a:lnSpc>
            </a:pPr>
            <a:r>
              <a:rPr lang="ru-RU" b="1" dirty="0">
                <a:solidFill>
                  <a:schemeClr val="bg1">
                    <a:lumMod val="50000"/>
                  </a:schemeClr>
                </a:solidFill>
                <a:latin typeface="Proxima Nova ExCn Rg" panose="02000506030000020004" pitchFamily="2" charset="0"/>
              </a:rPr>
              <a:t>(женский состав)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7CDC1FE-EA7A-97A1-6C13-E08EC3F501D6}"/>
              </a:ext>
            </a:extLst>
          </p:cNvPr>
          <p:cNvSpPr/>
          <p:nvPr/>
        </p:nvSpPr>
        <p:spPr>
          <a:xfrm>
            <a:off x="4662010" y="892040"/>
            <a:ext cx="4481989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Proxima Nova ExCn Rg" panose="02000506030000020004" pitchFamily="2" charset="0"/>
              </a:rPr>
              <a:t>Техник по эксплуатации и ремонту спортивной техники</a:t>
            </a:r>
            <a:br>
              <a:rPr lang="ru-RU" sz="1400" dirty="0">
                <a:latin typeface="Proxima Nova ExCn Rg" panose="02000506030000020004" pitchFamily="2" charset="0"/>
              </a:rPr>
            </a:br>
            <a:r>
              <a:rPr lang="ru-RU" sz="1400" dirty="0">
                <a:latin typeface="Proxima Nova ExCn Rg" panose="02000506030000020004" pitchFamily="2" charset="0"/>
              </a:rPr>
              <a:t>– </a:t>
            </a:r>
            <a:r>
              <a:rPr lang="ru-RU" sz="1400" b="1" dirty="0" err="1">
                <a:latin typeface="Proxima Nova ExCn Rg" panose="02000506030000020004" pitchFamily="2" charset="0"/>
              </a:rPr>
              <a:t>Негребецкий</a:t>
            </a:r>
            <a:r>
              <a:rPr lang="ru-RU" sz="1400" b="1" dirty="0">
                <a:latin typeface="Proxima Nova ExCn Rg" panose="02000506030000020004" pitchFamily="2" charset="0"/>
              </a:rPr>
              <a:t> В.О. </a:t>
            </a:r>
            <a:r>
              <a:rPr lang="ru-RU" sz="1400" dirty="0">
                <a:latin typeface="Proxima Nova ExCn Rg" panose="02000506030000020004" pitchFamily="2" charset="0"/>
              </a:rPr>
              <a:t>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Врач</a:t>
            </a:r>
            <a:r>
              <a:rPr lang="ru-RU" sz="1400" b="1" dirty="0">
                <a:latin typeface="Proxima Nova ExCn Rg" panose="02000506030000020004" pitchFamily="2" charset="0"/>
              </a:rPr>
              <a:t> </a:t>
            </a:r>
            <a:r>
              <a:rPr lang="ru-RU" sz="1400" dirty="0">
                <a:latin typeface="Proxima Nova ExCn Rg" panose="02000506030000020004" pitchFamily="2" charset="0"/>
              </a:rPr>
              <a:t>– </a:t>
            </a:r>
            <a:r>
              <a:rPr lang="ru-RU" sz="1400" b="1" dirty="0">
                <a:latin typeface="Proxima Nova ExCn Rg" panose="02000506030000020004" pitchFamily="2" charset="0"/>
              </a:rPr>
              <a:t>Виноградов И.А. </a:t>
            </a:r>
            <a:r>
              <a:rPr lang="ru-RU" sz="1400" dirty="0">
                <a:latin typeface="Proxima Nova ExCn Rg" panose="02000506030000020004" pitchFamily="2" charset="0"/>
              </a:rPr>
              <a:t>(ФМБА)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Массажист/физиотерапевт – </a:t>
            </a:r>
            <a:r>
              <a:rPr lang="ru-RU" sz="1400" b="1" dirty="0">
                <a:latin typeface="Proxima Nova ExCn Rg" panose="02000506030000020004" pitchFamily="2" charset="0"/>
              </a:rPr>
              <a:t>Пучкова И.Б. </a:t>
            </a:r>
            <a:r>
              <a:rPr lang="ru-RU" sz="1400" dirty="0">
                <a:latin typeface="Proxima Nova ExCn Rg" panose="02000506030000020004" pitchFamily="2" charset="0"/>
              </a:rPr>
              <a:t>(ФМБА) 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Начальник команды – </a:t>
            </a:r>
            <a:r>
              <a:rPr lang="ru-RU" sz="1400" b="1" dirty="0">
                <a:latin typeface="Proxima Nova ExCn Rg" panose="02000506030000020004" pitchFamily="2" charset="0"/>
              </a:rPr>
              <a:t>Воробей М.Б. </a:t>
            </a:r>
            <a:r>
              <a:rPr lang="ru-RU" sz="1400" dirty="0">
                <a:latin typeface="Proxima Nova ExCn Rg" panose="02000506030000020004" pitchFamily="2" charset="0"/>
              </a:rPr>
              <a:t>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Администратор – </a:t>
            </a:r>
            <a:r>
              <a:rPr lang="ru-RU" sz="1400" b="1" dirty="0">
                <a:latin typeface="Proxima Nova ExCn Rg" panose="02000506030000020004" pitchFamily="2" charset="0"/>
              </a:rPr>
              <a:t>Ковалев П.В. </a:t>
            </a:r>
            <a:r>
              <a:rPr lang="ru-RU" sz="1400" dirty="0">
                <a:latin typeface="Proxima Nova ExCn Rg" panose="02000506030000020004" pitchFamily="2" charset="0"/>
              </a:rPr>
              <a:t>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Администратор – </a:t>
            </a:r>
            <a:r>
              <a:rPr lang="ru-RU" sz="1400" b="1" dirty="0">
                <a:latin typeface="Proxima Nova ExCn Rg" panose="02000506030000020004" pitchFamily="2" charset="0"/>
              </a:rPr>
              <a:t>Косенко А.В. </a:t>
            </a:r>
            <a:r>
              <a:rPr lang="ru-RU" sz="1400" dirty="0">
                <a:latin typeface="Proxima Nova ExCn Rg" panose="02000506030000020004" pitchFamily="2" charset="0"/>
              </a:rPr>
              <a:t>(ФГБУ ЦСП)</a:t>
            </a:r>
          </a:p>
        </p:txBody>
      </p:sp>
      <p:pic>
        <p:nvPicPr>
          <p:cNvPr id="8" name="Рисунок 5">
            <a:extLst>
              <a:ext uri="{FF2B5EF4-FFF2-40B4-BE49-F238E27FC236}">
                <a16:creationId xmlns:a16="http://schemas.microsoft.com/office/drawing/2014/main" id="{0C3D6DBE-0544-6ACF-0BC1-50FC2F1FDA82}"/>
              </a:ext>
            </a:extLst>
          </p:cNvPr>
          <p:cNvPicPr>
            <a:picLocks noGrp="1" noChangeAspect="1"/>
          </p:cNvPicPr>
          <p:nvPr/>
        </p:nvPicPr>
        <p:blipFill>
          <a:blip r:embed="rId2"/>
          <a:stretch/>
        </p:blipFill>
        <p:spPr bwMode="auto">
          <a:xfrm>
            <a:off x="8068721" y="156649"/>
            <a:ext cx="968976" cy="659906"/>
          </a:xfrm>
          <a:prstGeom prst="rect">
            <a:avLst/>
          </a:prstGeom>
          <a:noFill/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EF55544-D0FF-F74D-DBD9-0F2EEB9D0B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3" t="36381" r="11909" b="7406"/>
          <a:stretch>
            <a:fillRect/>
          </a:stretch>
        </p:blipFill>
        <p:spPr>
          <a:xfrm>
            <a:off x="-1" y="2707921"/>
            <a:ext cx="6316734" cy="243557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B47D23F-0708-CC20-082D-4B3FCAE24B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93" r="8136" b="1"/>
          <a:stretch>
            <a:fillRect/>
          </a:stretch>
        </p:blipFill>
        <p:spPr>
          <a:xfrm>
            <a:off x="6316733" y="2707922"/>
            <a:ext cx="2827267" cy="2435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194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FC701794-89DA-CE52-635B-FF851F6053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4" t="802" r="7627" b="11510"/>
          <a:stretch>
            <a:fillRect/>
          </a:stretch>
        </p:blipFill>
        <p:spPr bwMode="auto">
          <a:xfrm>
            <a:off x="1428750" y="0"/>
            <a:ext cx="771525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8E87EA75-B1BE-694B-771C-915AE581E5EE}"/>
              </a:ext>
            </a:extLst>
          </p:cNvPr>
          <p:cNvSpPr/>
          <p:nvPr/>
        </p:nvSpPr>
        <p:spPr>
          <a:xfrm rot="10800000">
            <a:off x="-10" y="-9"/>
            <a:ext cx="7992390" cy="5143501"/>
          </a:xfrm>
          <a:prstGeom prst="rect">
            <a:avLst/>
          </a:prstGeom>
          <a:gradFill>
            <a:gsLst>
              <a:gs pos="11000">
                <a:schemeClr val="bg1">
                  <a:alpha val="0"/>
                </a:schemeClr>
              </a:gs>
              <a:gs pos="37000">
                <a:schemeClr val="bg1">
                  <a:alpha val="40000"/>
                </a:schemeClr>
              </a:gs>
              <a:gs pos="24000">
                <a:schemeClr val="bg1">
                  <a:alpha val="40000"/>
                </a:schemeClr>
              </a:gs>
              <a:gs pos="53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542BE05C-DBCF-9EB9-6E49-CD516459C4F0}"/>
              </a:ext>
            </a:extLst>
          </p:cNvPr>
          <p:cNvSpPr/>
          <p:nvPr/>
        </p:nvSpPr>
        <p:spPr>
          <a:xfrm>
            <a:off x="473463" y="1928575"/>
            <a:ext cx="4002993" cy="2523127"/>
          </a:xfrm>
          <a:prstGeom prst="roundRect">
            <a:avLst>
              <a:gd name="adj" fmla="val 3151"/>
            </a:avLst>
          </a:prstGeom>
          <a:solidFill>
            <a:srgbClr val="002060">
              <a:alpha val="80000"/>
            </a:srgbClr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6A85386B-FF7F-456F-5EDF-F60E0C46AF9D}"/>
              </a:ext>
            </a:extLst>
          </p:cNvPr>
          <p:cNvSpPr/>
          <p:nvPr/>
        </p:nvSpPr>
        <p:spPr>
          <a:xfrm>
            <a:off x="306515" y="220466"/>
            <a:ext cx="8448497" cy="4639694"/>
          </a:xfrm>
          <a:prstGeom prst="roundRect">
            <a:avLst>
              <a:gd name="adj" fmla="val 1849"/>
            </a:avLst>
          </a:prstGeom>
          <a:noFill/>
          <a:ln w="95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05AA77C-719E-4C5A-C604-6B6E74CAA516}"/>
              </a:ext>
            </a:extLst>
          </p:cNvPr>
          <p:cNvSpPr/>
          <p:nvPr/>
        </p:nvSpPr>
        <p:spPr>
          <a:xfrm>
            <a:off x="472306" y="1954706"/>
            <a:ext cx="3959146" cy="2687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8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МУЖСКОЙ СОСТАВ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1. </a:t>
            </a:r>
            <a:r>
              <a:rPr lang="ru-RU" sz="1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Климов Евгений 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(1994, Свердловская обл., Пермский край)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2. </a:t>
            </a:r>
            <a:r>
              <a:rPr lang="ru-RU" sz="1400" b="1" dirty="0" err="1">
                <a:solidFill>
                  <a:schemeClr val="bg1"/>
                </a:solidFill>
                <a:latin typeface="Proxima Nova ExCn Rg" panose="02000506030000020004" pitchFamily="2" charset="0"/>
              </a:rPr>
              <a:t>Садреев</a:t>
            </a:r>
            <a:r>
              <a:rPr lang="ru-RU" sz="1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 Данил 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(2003, Республика Татарстан)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3. </a:t>
            </a:r>
            <a:r>
              <a:rPr lang="ru-RU" sz="1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Трофимов Роман 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(1989, Нижегородская обл.)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4. </a:t>
            </a:r>
            <a:r>
              <a:rPr lang="ru-RU" sz="1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Назаров Михаил 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(1994, Москва)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5. </a:t>
            </a:r>
            <a:r>
              <a:rPr lang="ru-RU" sz="1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Маньков Илья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 (2003, Свердловская обл.)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6. </a:t>
            </a:r>
            <a:r>
              <a:rPr lang="ru-RU" sz="1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Мустафин Владислав 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(2000, Пермский край)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7. </a:t>
            </a:r>
            <a:r>
              <a:rPr lang="ru-RU" sz="1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Пуртов Михаил 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(2002, Свердловская обл.)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8. </a:t>
            </a:r>
            <a:r>
              <a:rPr lang="ru-RU" sz="1400" b="1" dirty="0" err="1">
                <a:solidFill>
                  <a:schemeClr val="bg1"/>
                </a:solidFill>
                <a:latin typeface="Proxima Nova ExCn Rg" panose="02000506030000020004" pitchFamily="2" charset="0"/>
              </a:rPr>
              <a:t>Альчиков</a:t>
            </a:r>
            <a:r>
              <a:rPr lang="ru-RU" sz="1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 Максим 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(2005, Пермский край)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9. </a:t>
            </a:r>
            <a:r>
              <a:rPr lang="ru-RU" sz="1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Баженов Александр 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(1995, Сахалинская обл.)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10. </a:t>
            </a:r>
            <a:r>
              <a:rPr lang="ru-RU" sz="1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Букин Данила 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(2003, Московская обл., </a:t>
            </a:r>
            <a:r>
              <a:rPr lang="ru-RU" sz="1400" dirty="0" err="1">
                <a:solidFill>
                  <a:schemeClr val="bg1"/>
                </a:solidFill>
                <a:latin typeface="Proxima Nova ExCn Rg" panose="02000506030000020004" pitchFamily="2" charset="0"/>
              </a:rPr>
              <a:t>Респ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. Башкортостан)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11. </a:t>
            </a:r>
            <a:r>
              <a:rPr lang="ru-RU" sz="1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Корнилов Денис 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(1986, Нижегородская обл.)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12. </a:t>
            </a:r>
            <a:r>
              <a:rPr lang="ru-RU" sz="1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Николаев Константин 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(2000, Московская, Кемеровская обл.)</a:t>
            </a:r>
          </a:p>
          <a:p>
            <a:pPr>
              <a:lnSpc>
                <a:spcPct val="80000"/>
              </a:lnSpc>
            </a:pPr>
            <a:endParaRPr lang="ru-RU" sz="1400" dirty="0">
              <a:solidFill>
                <a:schemeClr val="bg1"/>
              </a:solidFill>
              <a:latin typeface="Proxima Nova ExCn Rg" panose="02000506030000020004" pitchFamily="2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749B250-AD33-38DD-5470-E9A931112144}"/>
              </a:ext>
            </a:extLst>
          </p:cNvPr>
          <p:cNvSpPr/>
          <p:nvPr/>
        </p:nvSpPr>
        <p:spPr>
          <a:xfrm>
            <a:off x="299193" y="494788"/>
            <a:ext cx="8448497" cy="1307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800" b="1" dirty="0">
                <a:solidFill>
                  <a:srgbClr val="002060"/>
                </a:solidFill>
                <a:latin typeface="Proxima Nova ExCn Rg" panose="02000506030000020004" pitchFamily="2" charset="0"/>
              </a:rPr>
              <a:t>СОСТАВ СБОРНОЙ КОМАНДЫ</a:t>
            </a:r>
          </a:p>
          <a:p>
            <a:pPr algn="ctr">
              <a:lnSpc>
                <a:spcPct val="80000"/>
              </a:lnSpc>
            </a:pPr>
            <a:r>
              <a:rPr lang="ru-RU" sz="4800" b="1" dirty="0">
                <a:solidFill>
                  <a:srgbClr val="002060"/>
                </a:solidFill>
                <a:latin typeface="Proxima Nova ExCn Rg" panose="02000506030000020004" pitchFamily="2" charset="0"/>
              </a:rPr>
              <a:t>В СЕЗОНЕ 2025/2026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8903DF32-431F-646E-F570-2539925F25E4}"/>
              </a:ext>
            </a:extLst>
          </p:cNvPr>
          <p:cNvSpPr/>
          <p:nvPr/>
        </p:nvSpPr>
        <p:spPr>
          <a:xfrm>
            <a:off x="4573157" y="1928575"/>
            <a:ext cx="4002993" cy="2523127"/>
          </a:xfrm>
          <a:prstGeom prst="roundRect">
            <a:avLst>
              <a:gd name="adj" fmla="val 3151"/>
            </a:avLst>
          </a:prstGeom>
          <a:solidFill>
            <a:srgbClr val="C00000">
              <a:alpha val="80000"/>
            </a:srgbClr>
          </a:solidFill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362E32E4-1D27-711D-B2CA-D0DDABAF15C0}"/>
              </a:ext>
            </a:extLst>
          </p:cNvPr>
          <p:cNvSpPr/>
          <p:nvPr/>
        </p:nvSpPr>
        <p:spPr>
          <a:xfrm>
            <a:off x="4572000" y="1954706"/>
            <a:ext cx="3959146" cy="2170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8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ЖЕНСКИЙ СОСТАВ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1. </a:t>
            </a:r>
            <a:r>
              <a:rPr lang="ru-RU" sz="1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Баранцева Александра 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(2001, Московская, Кировская обл.)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2. </a:t>
            </a:r>
            <a:r>
              <a:rPr lang="ru-RU" sz="1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Каблукова Ксения 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(1998, Московская обл., Пермский край)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3. </a:t>
            </a:r>
            <a:r>
              <a:rPr lang="ru-RU" sz="1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Колясникова Валерия 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(2003, Магаданская обл.)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4. </a:t>
            </a:r>
            <a:r>
              <a:rPr lang="ru-RU" sz="1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Кручинина Кристина 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(2004, Санкт-Петербург)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5. </a:t>
            </a:r>
            <a:r>
              <a:rPr lang="ru-RU" sz="1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Кустова Александра 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(1998, Магаданская обл.)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6. </a:t>
            </a:r>
            <a:r>
              <a:rPr lang="ru-RU" sz="1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Махиня Ирма 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(2002, Краснодарский край)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7. </a:t>
            </a:r>
            <a:r>
              <a:rPr lang="ru-RU" sz="1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Мохова Елизавета 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(2003, Магаданская обл.)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8. </a:t>
            </a:r>
            <a:r>
              <a:rPr lang="ru-RU" sz="1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Пискунова Ксения 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(2004, Свердловская обл.)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9. </a:t>
            </a:r>
            <a:r>
              <a:rPr lang="ru-RU" sz="1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Прокопьева Кристина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 (2000, Свердловская обл.)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10. </a:t>
            </a:r>
            <a:r>
              <a:rPr lang="ru-RU" sz="1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Яковлева Лидия 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(2001, Москва)</a:t>
            </a:r>
          </a:p>
        </p:txBody>
      </p:sp>
    </p:spTree>
    <p:extLst>
      <p:ext uri="{BB962C8B-B14F-4D97-AF65-F5344CB8AC3E}">
        <p14:creationId xmlns:p14="http://schemas.microsoft.com/office/powerpoint/2010/main" val="24884256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Прямоугольник 92">
            <a:extLst>
              <a:ext uri="{FF2B5EF4-FFF2-40B4-BE49-F238E27FC236}">
                <a16:creationId xmlns:a16="http://schemas.microsoft.com/office/drawing/2014/main" id="{456BCA2B-46F9-3D82-52A5-F7F74BC0254A}"/>
              </a:ext>
            </a:extLst>
          </p:cNvPr>
          <p:cNvSpPr/>
          <p:nvPr/>
        </p:nvSpPr>
        <p:spPr>
          <a:xfrm rot="10800000" flipV="1">
            <a:off x="-10" y="-6"/>
            <a:ext cx="9144009" cy="5143506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62000">
                <a:srgbClr val="0070C0"/>
              </a:gs>
              <a:gs pos="22000">
                <a:srgbClr val="002060">
                  <a:alpha val="88000"/>
                </a:srgbClr>
              </a:gs>
              <a:gs pos="44000">
                <a:srgbClr val="002060">
                  <a:alpha val="89000"/>
                </a:srgbClr>
              </a:gs>
              <a:gs pos="72677">
                <a:srgbClr val="004086">
                  <a:alpha val="76000"/>
                </a:srgbClr>
              </a:gs>
              <a:gs pos="100000">
                <a:srgbClr val="0070C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6116D0C-5F34-92EF-8BAA-7DF6ABE99E58}"/>
              </a:ext>
            </a:extLst>
          </p:cNvPr>
          <p:cNvSpPr txBox="1"/>
          <p:nvPr/>
        </p:nvSpPr>
        <p:spPr>
          <a:xfrm>
            <a:off x="9169701" y="2751449"/>
            <a:ext cx="6926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Proxima Nova ExCn Rg" panose="02000506030000020004" pitchFamily="2" charset="0"/>
              </a:rPr>
              <a:t>→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B21C0876-C504-9E53-EDAF-4F6EE270EB1D}"/>
              </a:ext>
            </a:extLst>
          </p:cNvPr>
          <p:cNvSpPr/>
          <p:nvPr/>
        </p:nvSpPr>
        <p:spPr>
          <a:xfrm>
            <a:off x="343585" y="1354282"/>
            <a:ext cx="8349374" cy="688267"/>
          </a:xfrm>
          <a:prstGeom prst="roundRect">
            <a:avLst>
              <a:gd name="adj" fmla="val 7749"/>
            </a:avLst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2DAB86-C55F-677E-B273-757FE9C57E8E}"/>
              </a:ext>
            </a:extLst>
          </p:cNvPr>
          <p:cNvSpPr txBox="1"/>
          <p:nvPr/>
        </p:nvSpPr>
        <p:spPr>
          <a:xfrm>
            <a:off x="336261" y="1380302"/>
            <a:ext cx="4318597" cy="28575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lnSpc>
                <a:spcPct val="80000"/>
              </a:lnSpc>
              <a:defRPr sz="4800" b="1">
                <a:solidFill>
                  <a:srgbClr val="002060"/>
                </a:solidFill>
                <a:latin typeface="Proxima Nova ExCn Rg" panose="02000506030000020004" pitchFamily="2" charset="0"/>
              </a:defRPr>
            </a:lvl1pPr>
          </a:lstStyle>
          <a:p>
            <a:r>
              <a:rPr lang="ru-RU" sz="1800" dirty="0">
                <a:solidFill>
                  <a:schemeClr val="tx1"/>
                </a:solidFill>
              </a:rPr>
              <a:t>1-й подготовительный период (14.04-29.09.2025) 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E08C682E-DC9B-2061-15CA-5EC4D6FBCF18}"/>
              </a:ext>
            </a:extLst>
          </p:cNvPr>
          <p:cNvSpPr/>
          <p:nvPr/>
        </p:nvSpPr>
        <p:spPr>
          <a:xfrm>
            <a:off x="445640" y="1645172"/>
            <a:ext cx="1291045" cy="285759"/>
          </a:xfrm>
          <a:prstGeom prst="roundRect">
            <a:avLst>
              <a:gd name="adj" fmla="val 15840"/>
            </a:avLst>
          </a:prstGeom>
          <a:solidFill>
            <a:srgbClr val="C00000">
              <a:alpha val="81000"/>
            </a:srgbClr>
          </a:solidFill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80000"/>
              </a:lnSpc>
            </a:pPr>
            <a:r>
              <a:rPr lang="ru-RU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Базовый этап </a:t>
            </a:r>
            <a:endParaRPr lang="ru-RU" dirty="0">
              <a:solidFill>
                <a:schemeClr val="bg1"/>
              </a:solidFill>
              <a:latin typeface="Proxima Nova ExCn Rg" panose="02000506030000020004" pitchFamily="2" charset="0"/>
            </a:endParaRPr>
          </a:p>
        </p:txBody>
      </p:sp>
      <p:grpSp>
        <p:nvGrpSpPr>
          <p:cNvPr id="46" name="Группа 45">
            <a:extLst>
              <a:ext uri="{FF2B5EF4-FFF2-40B4-BE49-F238E27FC236}">
                <a16:creationId xmlns:a16="http://schemas.microsoft.com/office/drawing/2014/main" id="{FEE840BD-E0F2-B79B-24A4-ABCD833F8C2B}"/>
              </a:ext>
            </a:extLst>
          </p:cNvPr>
          <p:cNvGrpSpPr/>
          <p:nvPr/>
        </p:nvGrpSpPr>
        <p:grpSpPr>
          <a:xfrm>
            <a:off x="1817872" y="1677316"/>
            <a:ext cx="422341" cy="227315"/>
            <a:chOff x="2255998" y="2017048"/>
            <a:chExt cx="544299" cy="334524"/>
          </a:xfrm>
          <a:solidFill>
            <a:srgbClr val="C00000"/>
          </a:solidFill>
        </p:grpSpPr>
        <p:sp>
          <p:nvSpPr>
            <p:cNvPr id="47" name="Стрелка: шеврон 46">
              <a:extLst>
                <a:ext uri="{FF2B5EF4-FFF2-40B4-BE49-F238E27FC236}">
                  <a16:creationId xmlns:a16="http://schemas.microsoft.com/office/drawing/2014/main" id="{A8E884A6-E63A-20F2-5853-5EA19D24A205}"/>
                </a:ext>
              </a:extLst>
            </p:cNvPr>
            <p:cNvSpPr/>
            <p:nvPr/>
          </p:nvSpPr>
          <p:spPr>
            <a:xfrm>
              <a:off x="2255998" y="2017048"/>
              <a:ext cx="193853" cy="334524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endParaRPr lang="ru-RU" sz="1400">
                <a:solidFill>
                  <a:srgbClr val="FF0000"/>
                </a:solidFill>
              </a:endParaRPr>
            </a:p>
          </p:txBody>
        </p:sp>
        <p:sp>
          <p:nvSpPr>
            <p:cNvPr id="48" name="Стрелка: шеврон 47">
              <a:extLst>
                <a:ext uri="{FF2B5EF4-FFF2-40B4-BE49-F238E27FC236}">
                  <a16:creationId xmlns:a16="http://schemas.microsoft.com/office/drawing/2014/main" id="{8C5AD5DE-4C57-B249-3491-6B43D5E98C03}"/>
                </a:ext>
              </a:extLst>
            </p:cNvPr>
            <p:cNvSpPr/>
            <p:nvPr/>
          </p:nvSpPr>
          <p:spPr>
            <a:xfrm>
              <a:off x="2431222" y="2017048"/>
              <a:ext cx="193853" cy="334524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endParaRPr lang="ru-RU" sz="1400">
                <a:solidFill>
                  <a:srgbClr val="FF0000"/>
                </a:solidFill>
              </a:endParaRPr>
            </a:p>
          </p:txBody>
        </p:sp>
        <p:sp>
          <p:nvSpPr>
            <p:cNvPr id="49" name="Стрелка: шеврон 48">
              <a:extLst>
                <a:ext uri="{FF2B5EF4-FFF2-40B4-BE49-F238E27FC236}">
                  <a16:creationId xmlns:a16="http://schemas.microsoft.com/office/drawing/2014/main" id="{30E0EEC4-4FD9-62A9-FFA5-5830F737C4DA}"/>
                </a:ext>
              </a:extLst>
            </p:cNvPr>
            <p:cNvSpPr/>
            <p:nvPr/>
          </p:nvSpPr>
          <p:spPr>
            <a:xfrm>
              <a:off x="2606444" y="2017048"/>
              <a:ext cx="193853" cy="334524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endParaRPr lang="ru-RU" sz="1400">
                <a:solidFill>
                  <a:srgbClr val="FF0000"/>
                </a:solidFill>
              </a:endParaRPr>
            </a:p>
          </p:txBody>
        </p:sp>
      </p:grpSp>
      <p:sp>
        <p:nvSpPr>
          <p:cNvPr id="52" name="Прямоугольник: скругленные углы 51">
            <a:extLst>
              <a:ext uri="{FF2B5EF4-FFF2-40B4-BE49-F238E27FC236}">
                <a16:creationId xmlns:a16="http://schemas.microsoft.com/office/drawing/2014/main" id="{0F7A2F98-6D00-57A6-C1E5-2722367FC39C}"/>
              </a:ext>
            </a:extLst>
          </p:cNvPr>
          <p:cNvSpPr/>
          <p:nvPr/>
        </p:nvSpPr>
        <p:spPr>
          <a:xfrm>
            <a:off x="2306245" y="1645172"/>
            <a:ext cx="3092691" cy="285759"/>
          </a:xfrm>
          <a:prstGeom prst="roundRect">
            <a:avLst>
              <a:gd name="adj" fmla="val 15840"/>
            </a:avLst>
          </a:prstGeom>
          <a:solidFill>
            <a:srgbClr val="C00000">
              <a:alpha val="81000"/>
            </a:srgbClr>
          </a:solidFill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80000"/>
              </a:lnSpc>
            </a:pPr>
            <a:r>
              <a:rPr lang="ru-RU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Специально-подготовительный этап </a:t>
            </a:r>
            <a:endParaRPr lang="ru-RU" dirty="0">
              <a:solidFill>
                <a:schemeClr val="bg1"/>
              </a:solidFill>
              <a:latin typeface="Proxima Nova ExCn Rg" panose="02000506030000020004" pitchFamily="2" charset="0"/>
            </a:endParaRPr>
          </a:p>
        </p:txBody>
      </p:sp>
      <p:grpSp>
        <p:nvGrpSpPr>
          <p:cNvPr id="53" name="Группа 52">
            <a:extLst>
              <a:ext uri="{FF2B5EF4-FFF2-40B4-BE49-F238E27FC236}">
                <a16:creationId xmlns:a16="http://schemas.microsoft.com/office/drawing/2014/main" id="{1F3A0DF4-FED3-981F-27C9-3900DF2BAD4A}"/>
              </a:ext>
            </a:extLst>
          </p:cNvPr>
          <p:cNvGrpSpPr/>
          <p:nvPr/>
        </p:nvGrpSpPr>
        <p:grpSpPr>
          <a:xfrm>
            <a:off x="5475472" y="1677316"/>
            <a:ext cx="422341" cy="227315"/>
            <a:chOff x="2255998" y="2017048"/>
            <a:chExt cx="544299" cy="334524"/>
          </a:xfrm>
          <a:solidFill>
            <a:srgbClr val="C00000"/>
          </a:solidFill>
        </p:grpSpPr>
        <p:sp>
          <p:nvSpPr>
            <p:cNvPr id="54" name="Стрелка: шеврон 53">
              <a:extLst>
                <a:ext uri="{FF2B5EF4-FFF2-40B4-BE49-F238E27FC236}">
                  <a16:creationId xmlns:a16="http://schemas.microsoft.com/office/drawing/2014/main" id="{0C7E3DAF-1912-291E-4508-794C04F48464}"/>
                </a:ext>
              </a:extLst>
            </p:cNvPr>
            <p:cNvSpPr/>
            <p:nvPr/>
          </p:nvSpPr>
          <p:spPr>
            <a:xfrm>
              <a:off x="2255998" y="2017048"/>
              <a:ext cx="193853" cy="334524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endParaRPr lang="ru-RU" sz="1400">
                <a:solidFill>
                  <a:srgbClr val="FF0000"/>
                </a:solidFill>
              </a:endParaRPr>
            </a:p>
          </p:txBody>
        </p:sp>
        <p:sp>
          <p:nvSpPr>
            <p:cNvPr id="55" name="Стрелка: шеврон 54">
              <a:extLst>
                <a:ext uri="{FF2B5EF4-FFF2-40B4-BE49-F238E27FC236}">
                  <a16:creationId xmlns:a16="http://schemas.microsoft.com/office/drawing/2014/main" id="{3715D4EF-4EBF-1318-A245-1DA2D89BBF8F}"/>
                </a:ext>
              </a:extLst>
            </p:cNvPr>
            <p:cNvSpPr/>
            <p:nvPr/>
          </p:nvSpPr>
          <p:spPr>
            <a:xfrm>
              <a:off x="2431222" y="2017048"/>
              <a:ext cx="193853" cy="334524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endParaRPr lang="ru-RU" sz="1400">
                <a:solidFill>
                  <a:srgbClr val="FF0000"/>
                </a:solidFill>
              </a:endParaRPr>
            </a:p>
          </p:txBody>
        </p:sp>
        <p:sp>
          <p:nvSpPr>
            <p:cNvPr id="56" name="Стрелка: шеврон 55">
              <a:extLst>
                <a:ext uri="{FF2B5EF4-FFF2-40B4-BE49-F238E27FC236}">
                  <a16:creationId xmlns:a16="http://schemas.microsoft.com/office/drawing/2014/main" id="{CBD8572D-793E-2440-9D97-1AF3CBF49D5C}"/>
                </a:ext>
              </a:extLst>
            </p:cNvPr>
            <p:cNvSpPr/>
            <p:nvPr/>
          </p:nvSpPr>
          <p:spPr>
            <a:xfrm>
              <a:off x="2606444" y="2017048"/>
              <a:ext cx="193853" cy="334524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endParaRPr lang="ru-RU" sz="1400">
                <a:solidFill>
                  <a:srgbClr val="FF0000"/>
                </a:solidFill>
              </a:endParaRPr>
            </a:p>
          </p:txBody>
        </p:sp>
      </p:grpSp>
      <p:sp>
        <p:nvSpPr>
          <p:cNvPr id="57" name="Прямоугольник: скругленные углы 56">
            <a:extLst>
              <a:ext uri="{FF2B5EF4-FFF2-40B4-BE49-F238E27FC236}">
                <a16:creationId xmlns:a16="http://schemas.microsoft.com/office/drawing/2014/main" id="{61563ED9-9B2E-3667-D05F-DF2AC7210F2D}"/>
              </a:ext>
            </a:extLst>
          </p:cNvPr>
          <p:cNvSpPr/>
          <p:nvPr/>
        </p:nvSpPr>
        <p:spPr>
          <a:xfrm>
            <a:off x="5995650" y="1645172"/>
            <a:ext cx="2504294" cy="285759"/>
          </a:xfrm>
          <a:prstGeom prst="roundRect">
            <a:avLst>
              <a:gd name="adj" fmla="val 15840"/>
            </a:avLst>
          </a:prstGeom>
          <a:solidFill>
            <a:srgbClr val="C00000">
              <a:alpha val="81000"/>
            </a:srgbClr>
          </a:solidFill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80000"/>
              </a:lnSpc>
            </a:pPr>
            <a:r>
              <a:rPr lang="ru-RU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Предсоревновательный этап </a:t>
            </a:r>
            <a:endParaRPr lang="ru-RU" dirty="0">
              <a:solidFill>
                <a:schemeClr val="bg1"/>
              </a:solidFill>
              <a:latin typeface="Proxima Nova ExCn Rg" panose="02000506030000020004" pitchFamily="2" charset="0"/>
            </a:endParaRPr>
          </a:p>
        </p:txBody>
      </p:sp>
      <p:sp>
        <p:nvSpPr>
          <p:cNvPr id="58" name="Прямоугольник: скругленные углы 57">
            <a:extLst>
              <a:ext uri="{FF2B5EF4-FFF2-40B4-BE49-F238E27FC236}">
                <a16:creationId xmlns:a16="http://schemas.microsoft.com/office/drawing/2014/main" id="{A35ED953-ED2F-7ED0-59CA-1E2353A5EEC1}"/>
              </a:ext>
            </a:extLst>
          </p:cNvPr>
          <p:cNvSpPr/>
          <p:nvPr/>
        </p:nvSpPr>
        <p:spPr>
          <a:xfrm>
            <a:off x="343585" y="2134164"/>
            <a:ext cx="8349374" cy="688267"/>
          </a:xfrm>
          <a:prstGeom prst="roundRect">
            <a:avLst>
              <a:gd name="adj" fmla="val 7749"/>
            </a:avLst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FE9726E-3759-E061-1809-8C1DAAB44C5B}"/>
              </a:ext>
            </a:extLst>
          </p:cNvPr>
          <p:cNvSpPr txBox="1"/>
          <p:nvPr/>
        </p:nvSpPr>
        <p:spPr>
          <a:xfrm>
            <a:off x="336261" y="2160184"/>
            <a:ext cx="4318597" cy="28575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lnSpc>
                <a:spcPct val="80000"/>
              </a:lnSpc>
              <a:defRPr sz="4800" b="1">
                <a:solidFill>
                  <a:srgbClr val="002060"/>
                </a:solidFill>
                <a:latin typeface="Proxima Nova ExCn Rg" panose="02000506030000020004" pitchFamily="2" charset="0"/>
              </a:defRPr>
            </a:lvl1pPr>
          </a:lstStyle>
          <a:p>
            <a:r>
              <a:rPr lang="ru-RU" sz="1800" dirty="0">
                <a:solidFill>
                  <a:schemeClr val="tx1"/>
                </a:solidFill>
              </a:rPr>
              <a:t>1-й соревновательный период (30.09-06.10.2025) </a:t>
            </a:r>
          </a:p>
        </p:txBody>
      </p:sp>
      <p:sp>
        <p:nvSpPr>
          <p:cNvPr id="60" name="Прямоугольник: скругленные углы 59">
            <a:extLst>
              <a:ext uri="{FF2B5EF4-FFF2-40B4-BE49-F238E27FC236}">
                <a16:creationId xmlns:a16="http://schemas.microsoft.com/office/drawing/2014/main" id="{8A05F85F-ECD1-C1BF-3AA9-4596B3F64606}"/>
              </a:ext>
            </a:extLst>
          </p:cNvPr>
          <p:cNvSpPr/>
          <p:nvPr/>
        </p:nvSpPr>
        <p:spPr>
          <a:xfrm>
            <a:off x="445640" y="2425055"/>
            <a:ext cx="8054304" cy="285759"/>
          </a:xfrm>
          <a:prstGeom prst="roundRect">
            <a:avLst>
              <a:gd name="adj" fmla="val 15840"/>
            </a:avLst>
          </a:prstGeom>
          <a:solidFill>
            <a:srgbClr val="00B0F0">
              <a:alpha val="81000"/>
            </a:srgbClr>
          </a:solidFill>
          <a:ln w="952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80000"/>
              </a:lnSpc>
            </a:pPr>
            <a:r>
              <a:rPr lang="ru-RU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Чемпионат России на искусственном покрытии</a:t>
            </a:r>
            <a:endParaRPr lang="ru-RU" dirty="0">
              <a:solidFill>
                <a:schemeClr val="bg1"/>
              </a:solidFill>
              <a:latin typeface="Proxima Nova ExCn Rg" panose="02000506030000020004" pitchFamily="2" charset="0"/>
            </a:endParaRPr>
          </a:p>
        </p:txBody>
      </p:sp>
      <p:sp>
        <p:nvSpPr>
          <p:cNvPr id="71" name="Прямоугольник: скругленные углы 70">
            <a:extLst>
              <a:ext uri="{FF2B5EF4-FFF2-40B4-BE49-F238E27FC236}">
                <a16:creationId xmlns:a16="http://schemas.microsoft.com/office/drawing/2014/main" id="{9C4E46C4-7B89-4B94-D8FC-473364D41E9D}"/>
              </a:ext>
            </a:extLst>
          </p:cNvPr>
          <p:cNvSpPr/>
          <p:nvPr/>
        </p:nvSpPr>
        <p:spPr>
          <a:xfrm>
            <a:off x="343585" y="2910096"/>
            <a:ext cx="8349374" cy="688267"/>
          </a:xfrm>
          <a:prstGeom prst="roundRect">
            <a:avLst>
              <a:gd name="adj" fmla="val 7749"/>
            </a:avLst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A9996A40-3F5E-AB23-B68A-9F2C9F80EDD6}"/>
              </a:ext>
            </a:extLst>
          </p:cNvPr>
          <p:cNvSpPr txBox="1"/>
          <p:nvPr/>
        </p:nvSpPr>
        <p:spPr>
          <a:xfrm>
            <a:off x="336261" y="2936115"/>
            <a:ext cx="4318597" cy="28575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lnSpc>
                <a:spcPct val="80000"/>
              </a:lnSpc>
              <a:defRPr sz="4800" b="1">
                <a:solidFill>
                  <a:srgbClr val="002060"/>
                </a:solidFill>
                <a:latin typeface="Proxima Nova ExCn Rg" panose="02000506030000020004" pitchFamily="2" charset="0"/>
              </a:defRPr>
            </a:lvl1pPr>
          </a:lstStyle>
          <a:p>
            <a:r>
              <a:rPr lang="ru-RU" sz="1800" dirty="0">
                <a:solidFill>
                  <a:schemeClr val="tx1"/>
                </a:solidFill>
              </a:rPr>
              <a:t>2-й подготовительный период (07.10-18.11.2025) </a:t>
            </a:r>
          </a:p>
        </p:txBody>
      </p:sp>
      <p:sp>
        <p:nvSpPr>
          <p:cNvPr id="73" name="Прямоугольник: скругленные углы 72">
            <a:extLst>
              <a:ext uri="{FF2B5EF4-FFF2-40B4-BE49-F238E27FC236}">
                <a16:creationId xmlns:a16="http://schemas.microsoft.com/office/drawing/2014/main" id="{45077853-85F4-DCA7-9B01-2984BB2F67C4}"/>
              </a:ext>
            </a:extLst>
          </p:cNvPr>
          <p:cNvSpPr/>
          <p:nvPr/>
        </p:nvSpPr>
        <p:spPr>
          <a:xfrm>
            <a:off x="445640" y="3200986"/>
            <a:ext cx="1291045" cy="285759"/>
          </a:xfrm>
          <a:prstGeom prst="roundRect">
            <a:avLst>
              <a:gd name="adj" fmla="val 15840"/>
            </a:avLst>
          </a:prstGeom>
          <a:solidFill>
            <a:srgbClr val="C00000">
              <a:alpha val="81000"/>
            </a:srgbClr>
          </a:solidFill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80000"/>
              </a:lnSpc>
            </a:pPr>
            <a:r>
              <a:rPr lang="ru-RU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Базовый этап </a:t>
            </a:r>
            <a:endParaRPr lang="ru-RU" dirty="0">
              <a:solidFill>
                <a:schemeClr val="bg1"/>
              </a:solidFill>
              <a:latin typeface="Proxima Nova ExCn Rg" panose="02000506030000020004" pitchFamily="2" charset="0"/>
            </a:endParaRPr>
          </a:p>
        </p:txBody>
      </p:sp>
      <p:grpSp>
        <p:nvGrpSpPr>
          <p:cNvPr id="74" name="Группа 73">
            <a:extLst>
              <a:ext uri="{FF2B5EF4-FFF2-40B4-BE49-F238E27FC236}">
                <a16:creationId xmlns:a16="http://schemas.microsoft.com/office/drawing/2014/main" id="{B2D78E3D-3200-559E-78D8-9FABE829030F}"/>
              </a:ext>
            </a:extLst>
          </p:cNvPr>
          <p:cNvGrpSpPr/>
          <p:nvPr/>
        </p:nvGrpSpPr>
        <p:grpSpPr>
          <a:xfrm>
            <a:off x="1817872" y="3233130"/>
            <a:ext cx="422341" cy="227315"/>
            <a:chOff x="2255998" y="2017048"/>
            <a:chExt cx="544299" cy="334524"/>
          </a:xfrm>
          <a:solidFill>
            <a:srgbClr val="C00000"/>
          </a:solidFill>
        </p:grpSpPr>
        <p:sp>
          <p:nvSpPr>
            <p:cNvPr id="75" name="Стрелка: шеврон 74">
              <a:extLst>
                <a:ext uri="{FF2B5EF4-FFF2-40B4-BE49-F238E27FC236}">
                  <a16:creationId xmlns:a16="http://schemas.microsoft.com/office/drawing/2014/main" id="{460FC489-79F4-CA66-3A3F-51465E53638E}"/>
                </a:ext>
              </a:extLst>
            </p:cNvPr>
            <p:cNvSpPr/>
            <p:nvPr/>
          </p:nvSpPr>
          <p:spPr>
            <a:xfrm>
              <a:off x="2255998" y="2017048"/>
              <a:ext cx="193853" cy="334524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endParaRPr lang="ru-RU" sz="1400">
                <a:solidFill>
                  <a:srgbClr val="FF0000"/>
                </a:solidFill>
              </a:endParaRPr>
            </a:p>
          </p:txBody>
        </p:sp>
        <p:sp>
          <p:nvSpPr>
            <p:cNvPr id="76" name="Стрелка: шеврон 75">
              <a:extLst>
                <a:ext uri="{FF2B5EF4-FFF2-40B4-BE49-F238E27FC236}">
                  <a16:creationId xmlns:a16="http://schemas.microsoft.com/office/drawing/2014/main" id="{9D241CEF-025E-A37F-2DAA-A02009B42AE1}"/>
                </a:ext>
              </a:extLst>
            </p:cNvPr>
            <p:cNvSpPr/>
            <p:nvPr/>
          </p:nvSpPr>
          <p:spPr>
            <a:xfrm>
              <a:off x="2431222" y="2017048"/>
              <a:ext cx="193853" cy="334524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endParaRPr lang="ru-RU" sz="1400">
                <a:solidFill>
                  <a:srgbClr val="FF0000"/>
                </a:solidFill>
              </a:endParaRPr>
            </a:p>
          </p:txBody>
        </p:sp>
        <p:sp>
          <p:nvSpPr>
            <p:cNvPr id="77" name="Стрелка: шеврон 76">
              <a:extLst>
                <a:ext uri="{FF2B5EF4-FFF2-40B4-BE49-F238E27FC236}">
                  <a16:creationId xmlns:a16="http://schemas.microsoft.com/office/drawing/2014/main" id="{2AA1168F-39C8-F9F5-5119-BC87AE21B0A7}"/>
                </a:ext>
              </a:extLst>
            </p:cNvPr>
            <p:cNvSpPr/>
            <p:nvPr/>
          </p:nvSpPr>
          <p:spPr>
            <a:xfrm>
              <a:off x="2606444" y="2017048"/>
              <a:ext cx="193853" cy="334524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endParaRPr lang="ru-RU" sz="1400">
                <a:solidFill>
                  <a:srgbClr val="FF0000"/>
                </a:solidFill>
              </a:endParaRPr>
            </a:p>
          </p:txBody>
        </p:sp>
      </p:grpSp>
      <p:sp>
        <p:nvSpPr>
          <p:cNvPr id="78" name="Прямоугольник: скругленные углы 77">
            <a:extLst>
              <a:ext uri="{FF2B5EF4-FFF2-40B4-BE49-F238E27FC236}">
                <a16:creationId xmlns:a16="http://schemas.microsoft.com/office/drawing/2014/main" id="{535C9C90-4E2F-DADE-6B56-C43F2DBD7D95}"/>
              </a:ext>
            </a:extLst>
          </p:cNvPr>
          <p:cNvSpPr/>
          <p:nvPr/>
        </p:nvSpPr>
        <p:spPr>
          <a:xfrm>
            <a:off x="2306245" y="3200986"/>
            <a:ext cx="3092691" cy="285759"/>
          </a:xfrm>
          <a:prstGeom prst="roundRect">
            <a:avLst>
              <a:gd name="adj" fmla="val 15840"/>
            </a:avLst>
          </a:prstGeom>
          <a:solidFill>
            <a:srgbClr val="C00000">
              <a:alpha val="81000"/>
            </a:srgbClr>
          </a:solidFill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80000"/>
              </a:lnSpc>
            </a:pPr>
            <a:r>
              <a:rPr lang="ru-RU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Специально-подготовительный этап </a:t>
            </a:r>
            <a:endParaRPr lang="ru-RU" dirty="0">
              <a:solidFill>
                <a:schemeClr val="bg1"/>
              </a:solidFill>
              <a:latin typeface="Proxima Nova ExCn Rg" panose="02000506030000020004" pitchFamily="2" charset="0"/>
            </a:endParaRPr>
          </a:p>
        </p:txBody>
      </p:sp>
      <p:grpSp>
        <p:nvGrpSpPr>
          <p:cNvPr id="79" name="Группа 78">
            <a:extLst>
              <a:ext uri="{FF2B5EF4-FFF2-40B4-BE49-F238E27FC236}">
                <a16:creationId xmlns:a16="http://schemas.microsoft.com/office/drawing/2014/main" id="{26E46218-60BF-6CED-D4F6-5F6060B35F39}"/>
              </a:ext>
            </a:extLst>
          </p:cNvPr>
          <p:cNvGrpSpPr/>
          <p:nvPr/>
        </p:nvGrpSpPr>
        <p:grpSpPr>
          <a:xfrm>
            <a:off x="5475472" y="3233130"/>
            <a:ext cx="422341" cy="227315"/>
            <a:chOff x="2255998" y="2017048"/>
            <a:chExt cx="544299" cy="334524"/>
          </a:xfrm>
          <a:solidFill>
            <a:srgbClr val="C00000"/>
          </a:solidFill>
        </p:grpSpPr>
        <p:sp>
          <p:nvSpPr>
            <p:cNvPr id="80" name="Стрелка: шеврон 79">
              <a:extLst>
                <a:ext uri="{FF2B5EF4-FFF2-40B4-BE49-F238E27FC236}">
                  <a16:creationId xmlns:a16="http://schemas.microsoft.com/office/drawing/2014/main" id="{21CA7202-6E7A-A382-3B22-FEC04B80F16F}"/>
                </a:ext>
              </a:extLst>
            </p:cNvPr>
            <p:cNvSpPr/>
            <p:nvPr/>
          </p:nvSpPr>
          <p:spPr>
            <a:xfrm>
              <a:off x="2255998" y="2017048"/>
              <a:ext cx="193853" cy="334524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endParaRPr lang="ru-RU" sz="1400">
                <a:solidFill>
                  <a:srgbClr val="FF0000"/>
                </a:solidFill>
              </a:endParaRPr>
            </a:p>
          </p:txBody>
        </p:sp>
        <p:sp>
          <p:nvSpPr>
            <p:cNvPr id="81" name="Стрелка: шеврон 80">
              <a:extLst>
                <a:ext uri="{FF2B5EF4-FFF2-40B4-BE49-F238E27FC236}">
                  <a16:creationId xmlns:a16="http://schemas.microsoft.com/office/drawing/2014/main" id="{D7C4A924-B748-D17F-6300-6984965FDA3A}"/>
                </a:ext>
              </a:extLst>
            </p:cNvPr>
            <p:cNvSpPr/>
            <p:nvPr/>
          </p:nvSpPr>
          <p:spPr>
            <a:xfrm>
              <a:off x="2431222" y="2017048"/>
              <a:ext cx="193853" cy="334524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endParaRPr lang="ru-RU" sz="1400">
                <a:solidFill>
                  <a:srgbClr val="FF0000"/>
                </a:solidFill>
              </a:endParaRPr>
            </a:p>
          </p:txBody>
        </p:sp>
        <p:sp>
          <p:nvSpPr>
            <p:cNvPr id="82" name="Стрелка: шеврон 81">
              <a:extLst>
                <a:ext uri="{FF2B5EF4-FFF2-40B4-BE49-F238E27FC236}">
                  <a16:creationId xmlns:a16="http://schemas.microsoft.com/office/drawing/2014/main" id="{04E9A2C9-72C3-06F9-3460-0A623D67A2A3}"/>
                </a:ext>
              </a:extLst>
            </p:cNvPr>
            <p:cNvSpPr/>
            <p:nvPr/>
          </p:nvSpPr>
          <p:spPr>
            <a:xfrm>
              <a:off x="2606444" y="2017048"/>
              <a:ext cx="193853" cy="334524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endParaRPr lang="ru-RU" sz="1400">
                <a:solidFill>
                  <a:srgbClr val="FF0000"/>
                </a:solidFill>
              </a:endParaRPr>
            </a:p>
          </p:txBody>
        </p:sp>
      </p:grpSp>
      <p:sp>
        <p:nvSpPr>
          <p:cNvPr id="83" name="Прямоугольник: скругленные углы 82">
            <a:extLst>
              <a:ext uri="{FF2B5EF4-FFF2-40B4-BE49-F238E27FC236}">
                <a16:creationId xmlns:a16="http://schemas.microsoft.com/office/drawing/2014/main" id="{CB548BA2-9F3C-4383-6337-D1FB94421338}"/>
              </a:ext>
            </a:extLst>
          </p:cNvPr>
          <p:cNvSpPr/>
          <p:nvPr/>
        </p:nvSpPr>
        <p:spPr>
          <a:xfrm>
            <a:off x="5995650" y="3200986"/>
            <a:ext cx="2504294" cy="285759"/>
          </a:xfrm>
          <a:prstGeom prst="roundRect">
            <a:avLst>
              <a:gd name="adj" fmla="val 15840"/>
            </a:avLst>
          </a:prstGeom>
          <a:solidFill>
            <a:srgbClr val="C00000">
              <a:alpha val="81000"/>
            </a:srgbClr>
          </a:solidFill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80000"/>
              </a:lnSpc>
            </a:pPr>
            <a:r>
              <a:rPr lang="ru-RU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Предсоревновательный этап </a:t>
            </a:r>
            <a:endParaRPr lang="ru-RU" dirty="0">
              <a:solidFill>
                <a:schemeClr val="bg1"/>
              </a:solidFill>
              <a:latin typeface="Proxima Nova ExCn Rg" panose="02000506030000020004" pitchFamily="2" charset="0"/>
            </a:endParaRPr>
          </a:p>
        </p:txBody>
      </p:sp>
      <p:sp>
        <p:nvSpPr>
          <p:cNvPr id="84" name="Прямоугольник: скругленные углы 83">
            <a:extLst>
              <a:ext uri="{FF2B5EF4-FFF2-40B4-BE49-F238E27FC236}">
                <a16:creationId xmlns:a16="http://schemas.microsoft.com/office/drawing/2014/main" id="{B75EC15B-AE6B-06E8-B560-FB88CEADB3FC}"/>
              </a:ext>
            </a:extLst>
          </p:cNvPr>
          <p:cNvSpPr/>
          <p:nvPr/>
        </p:nvSpPr>
        <p:spPr>
          <a:xfrm>
            <a:off x="343585" y="3686028"/>
            <a:ext cx="8349374" cy="688267"/>
          </a:xfrm>
          <a:prstGeom prst="roundRect">
            <a:avLst>
              <a:gd name="adj" fmla="val 7749"/>
            </a:avLst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CC7B2540-8129-1F45-208F-F8306E7F946C}"/>
              </a:ext>
            </a:extLst>
          </p:cNvPr>
          <p:cNvSpPr txBox="1"/>
          <p:nvPr/>
        </p:nvSpPr>
        <p:spPr>
          <a:xfrm>
            <a:off x="336261" y="3712048"/>
            <a:ext cx="5289628" cy="28575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lnSpc>
                <a:spcPct val="80000"/>
              </a:lnSpc>
              <a:defRPr sz="4800" b="1">
                <a:solidFill>
                  <a:srgbClr val="002060"/>
                </a:solidFill>
                <a:latin typeface="Proxima Nova ExCn Rg" panose="02000506030000020004" pitchFamily="2" charset="0"/>
              </a:defRPr>
            </a:lvl1pPr>
          </a:lstStyle>
          <a:p>
            <a:r>
              <a:rPr lang="ru-RU" sz="1800" dirty="0">
                <a:solidFill>
                  <a:schemeClr val="tx1"/>
                </a:solidFill>
              </a:rPr>
              <a:t>2-й соревновательный период (19.11.2025-23.03.2026) </a:t>
            </a:r>
          </a:p>
        </p:txBody>
      </p:sp>
      <p:sp>
        <p:nvSpPr>
          <p:cNvPr id="86" name="Прямоугольник: скругленные углы 85">
            <a:extLst>
              <a:ext uri="{FF2B5EF4-FFF2-40B4-BE49-F238E27FC236}">
                <a16:creationId xmlns:a16="http://schemas.microsoft.com/office/drawing/2014/main" id="{FAC6F899-D681-E47D-D3D7-3833DC8717C0}"/>
              </a:ext>
            </a:extLst>
          </p:cNvPr>
          <p:cNvSpPr/>
          <p:nvPr/>
        </p:nvSpPr>
        <p:spPr>
          <a:xfrm>
            <a:off x="445640" y="3976918"/>
            <a:ext cx="8054304" cy="285759"/>
          </a:xfrm>
          <a:prstGeom prst="roundRect">
            <a:avLst>
              <a:gd name="adj" fmla="val 15840"/>
            </a:avLst>
          </a:prstGeom>
          <a:solidFill>
            <a:srgbClr val="00B0F0">
              <a:alpha val="81000"/>
            </a:srgbClr>
          </a:solidFill>
          <a:ln w="952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80000"/>
              </a:lnSpc>
            </a:pPr>
            <a:r>
              <a:rPr lang="ru-RU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Этап предварительных, основных и главных стартов</a:t>
            </a:r>
            <a:endParaRPr lang="ru-RU" dirty="0">
              <a:solidFill>
                <a:schemeClr val="bg1"/>
              </a:solidFill>
              <a:latin typeface="Proxima Nova ExCn Rg" panose="02000506030000020004" pitchFamily="2" charset="0"/>
            </a:endParaRPr>
          </a:p>
        </p:txBody>
      </p:sp>
      <p:sp>
        <p:nvSpPr>
          <p:cNvPr id="87" name="Прямоугольник: скругленные углы 86">
            <a:extLst>
              <a:ext uri="{FF2B5EF4-FFF2-40B4-BE49-F238E27FC236}">
                <a16:creationId xmlns:a16="http://schemas.microsoft.com/office/drawing/2014/main" id="{80D139FE-7BB7-4574-3415-95BFF0469669}"/>
              </a:ext>
            </a:extLst>
          </p:cNvPr>
          <p:cNvSpPr/>
          <p:nvPr/>
        </p:nvSpPr>
        <p:spPr>
          <a:xfrm>
            <a:off x="343585" y="4461960"/>
            <a:ext cx="8349374" cy="351515"/>
          </a:xfrm>
          <a:prstGeom prst="roundRect">
            <a:avLst>
              <a:gd name="adj" fmla="val 16797"/>
            </a:avLst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18C03FDC-8277-C5B1-B80B-DC2A3D15130E}"/>
              </a:ext>
            </a:extLst>
          </p:cNvPr>
          <p:cNvSpPr txBox="1"/>
          <p:nvPr/>
        </p:nvSpPr>
        <p:spPr>
          <a:xfrm>
            <a:off x="336261" y="4487979"/>
            <a:ext cx="5289628" cy="3263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lnSpc>
                <a:spcPct val="80000"/>
              </a:lnSpc>
              <a:defRPr sz="4800" b="1">
                <a:solidFill>
                  <a:srgbClr val="002060"/>
                </a:solidFill>
                <a:latin typeface="Proxima Nova ExCn Rg" panose="02000506030000020004" pitchFamily="2" charset="0"/>
              </a:defRPr>
            </a:lvl1pPr>
          </a:lstStyle>
          <a:p>
            <a:r>
              <a:rPr lang="ru-RU" sz="1800" dirty="0">
                <a:solidFill>
                  <a:schemeClr val="tx1"/>
                </a:solidFill>
              </a:rPr>
              <a:t>Переходный период (24.03-12.04.2026) </a:t>
            </a:r>
          </a:p>
        </p:txBody>
      </p:sp>
      <p:sp>
        <p:nvSpPr>
          <p:cNvPr id="94" name="Прямоугольник 93">
            <a:extLst>
              <a:ext uri="{FF2B5EF4-FFF2-40B4-BE49-F238E27FC236}">
                <a16:creationId xmlns:a16="http://schemas.microsoft.com/office/drawing/2014/main" id="{1B694A2E-9761-7B0F-C4E8-31B0B47B78D9}"/>
              </a:ext>
            </a:extLst>
          </p:cNvPr>
          <p:cNvSpPr/>
          <p:nvPr/>
        </p:nvSpPr>
        <p:spPr>
          <a:xfrm>
            <a:off x="251520" y="291597"/>
            <a:ext cx="8461376" cy="9172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48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СТРУКТУРА ПОДГОТОВКИ</a:t>
            </a:r>
          </a:p>
          <a:p>
            <a:pPr>
              <a:lnSpc>
                <a:spcPct val="80000"/>
              </a:lnSpc>
            </a:pPr>
            <a:r>
              <a:rPr lang="ru-RU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Классическая </a:t>
            </a:r>
            <a:r>
              <a:rPr lang="ru-RU" b="1" dirty="0" err="1">
                <a:solidFill>
                  <a:schemeClr val="bg1"/>
                </a:solidFill>
                <a:latin typeface="Proxima Nova ExCn Rg" panose="02000506030000020004" pitchFamily="2" charset="0"/>
              </a:rPr>
              <a:t>двуцикловая</a:t>
            </a:r>
            <a:r>
              <a:rPr lang="ru-RU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 схема, адаптированная под календарь соревнований</a:t>
            </a:r>
          </a:p>
        </p:txBody>
      </p:sp>
    </p:spTree>
    <p:extLst>
      <p:ext uri="{BB962C8B-B14F-4D97-AF65-F5344CB8AC3E}">
        <p14:creationId xmlns:p14="http://schemas.microsoft.com/office/powerpoint/2010/main" val="7550871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extLst>
              <a:ext uri="{FF2B5EF4-FFF2-40B4-BE49-F238E27FC236}">
                <a16:creationId xmlns:a16="http://schemas.microsoft.com/office/drawing/2014/main" id="{C27691DC-925B-CCAE-2B67-9B7E646A27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73" t="7767" r="35904" b="35402"/>
          <a:stretch/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6FA1B86-2675-D3EB-819F-F2722AFF253B}"/>
              </a:ext>
            </a:extLst>
          </p:cNvPr>
          <p:cNvSpPr/>
          <p:nvPr/>
        </p:nvSpPr>
        <p:spPr>
          <a:xfrm rot="10800000" flipH="1" flipV="1">
            <a:off x="-11" y="-11"/>
            <a:ext cx="9143999" cy="522705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4000">
                <a:srgbClr val="FFFFFF">
                  <a:alpha val="0"/>
                </a:srgbClr>
              </a:gs>
              <a:gs pos="39000">
                <a:srgbClr val="FFFFFF">
                  <a:alpha val="53000"/>
                </a:srgbClr>
              </a:gs>
              <a:gs pos="55000">
                <a:srgbClr val="FFFFFF"/>
              </a:gs>
              <a:gs pos="10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с двумя скругленными противолежащими углами 3">
            <a:extLst>
              <a:ext uri="{FF2B5EF4-FFF2-40B4-BE49-F238E27FC236}">
                <a16:creationId xmlns:a16="http://schemas.microsoft.com/office/drawing/2014/main" id="{4F3D198B-D9FE-79B4-8CCE-2A11CFDC5F76}"/>
              </a:ext>
            </a:extLst>
          </p:cNvPr>
          <p:cNvSpPr/>
          <p:nvPr/>
        </p:nvSpPr>
        <p:spPr>
          <a:xfrm>
            <a:off x="-333545" y="2434774"/>
            <a:ext cx="7426041" cy="706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80000"/>
              </a:lnSpc>
            </a:pPr>
            <a:endParaRPr lang="ru-RU" sz="4800" b="1" dirty="0">
              <a:solidFill>
                <a:srgbClr val="002060"/>
              </a:solidFill>
              <a:latin typeface="Proxima Nova ExCn Rg" panose="02000506030000020004" pitchFamily="2" charset="0"/>
            </a:endParaRP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1ECD7DB3-06C1-09C4-74C3-2B797219F3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5476025"/>
              </p:ext>
            </p:extLst>
          </p:nvPr>
        </p:nvGraphicFramePr>
        <p:xfrm>
          <a:off x="272671" y="996575"/>
          <a:ext cx="5096219" cy="38003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962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6697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ru-RU" sz="1800" b="1" i="0" dirty="0">
                          <a:solidFill>
                            <a:schemeClr val="tx1"/>
                          </a:solidFill>
                          <a:latin typeface="Proxima Nova ExCn Rg" panose="02000506030000020004" pitchFamily="2" charset="0"/>
                        </a:rPr>
                        <a:t>ВТЯГИВАЮЩИЙ МЕЗОЦИКЛ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0180557"/>
                  </a:ext>
                </a:extLst>
              </a:tr>
              <a:tr h="316697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ru-RU" sz="1800" b="0" i="0" dirty="0">
                          <a:solidFill>
                            <a:srgbClr val="002060"/>
                          </a:solidFill>
                          <a:latin typeface="Proxima Nova ExCn Rg" panose="02000506030000020004" pitchFamily="2" charset="0"/>
                        </a:rPr>
                        <a:t>Подготовка ОДА к силовым нагрузкам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6697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ru-RU" sz="1800" b="1" i="0" dirty="0">
                          <a:solidFill>
                            <a:schemeClr val="tx1"/>
                          </a:solidFill>
                          <a:latin typeface="Proxima Nova ExCn Rg" panose="02000506030000020004" pitchFamily="2" charset="0"/>
                        </a:rPr>
                        <a:t>ОБЩЕПОДГОТОВИТЕЛЬНЫЙ МЕЗОЦИКЛ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1062438"/>
                  </a:ext>
                </a:extLst>
              </a:tr>
              <a:tr h="316697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ru-RU" sz="1800" b="0" i="0" dirty="0">
                          <a:solidFill>
                            <a:srgbClr val="002060"/>
                          </a:solidFill>
                          <a:latin typeface="Proxima Nova ExCn Rg" panose="02000506030000020004" pitchFamily="2" charset="0"/>
                        </a:rPr>
                        <a:t>Координация → 67 у.е.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6697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ru-RU" sz="1800" b="0" i="0" dirty="0">
                          <a:solidFill>
                            <a:srgbClr val="002060"/>
                          </a:solidFill>
                          <a:latin typeface="Proxima Nova ExCn Rg" panose="02000506030000020004" pitchFamily="2" charset="0"/>
                        </a:rPr>
                        <a:t>Сила разгибателей бедра → 3,9 Нм/кг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66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>
                          <a:solidFill>
                            <a:srgbClr val="002060"/>
                          </a:solidFill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Развитие взрывной силы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669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70000"/>
                        </a:lnSpc>
                      </a:pPr>
                      <a:r>
                        <a:rPr lang="ru-RU" sz="1800" b="1" i="0" kern="1200" dirty="0">
                          <a:solidFill>
                            <a:schemeClr val="tx1"/>
                          </a:solidFill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ТРАНСФОРМИРУЮЩИЙ МЕЗОЦИКЛ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2189708"/>
                  </a:ext>
                </a:extLst>
              </a:tr>
              <a:tr h="31669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70000"/>
                        </a:lnSpc>
                      </a:pPr>
                      <a:r>
                        <a:rPr lang="ru-RU" sz="1800" b="0" i="0" kern="1200" dirty="0">
                          <a:solidFill>
                            <a:srgbClr val="002060"/>
                          </a:solidFill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Снижение технических ошибок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3734254"/>
                  </a:ext>
                </a:extLst>
              </a:tr>
              <a:tr h="3166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>
                          <a:solidFill>
                            <a:srgbClr val="002060"/>
                          </a:solidFill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Перенос координации в полетную часть прыжка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7374449"/>
                  </a:ext>
                </a:extLst>
              </a:tr>
              <a:tr h="31669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70000"/>
                        </a:lnSpc>
                      </a:pPr>
                      <a:r>
                        <a:rPr lang="ru-RU" sz="1800" b="1" i="0" kern="1200" dirty="0">
                          <a:solidFill>
                            <a:schemeClr val="tx1"/>
                          </a:solidFill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ФОРМИРУЮЩИЙ МЕЗОЦИКЛ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2430675"/>
                  </a:ext>
                </a:extLst>
              </a:tr>
              <a:tr h="3166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>
                          <a:solidFill>
                            <a:srgbClr val="002060"/>
                          </a:solidFill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Достижение 92% от HS в соревнованиях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2624545"/>
                  </a:ext>
                </a:extLst>
              </a:tr>
              <a:tr h="3166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>
                          <a:solidFill>
                            <a:srgbClr val="002060"/>
                          </a:solidFill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Удержание ошибок &lt; 16%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2785585"/>
                  </a:ext>
                </a:extLst>
              </a:tr>
            </a:tbl>
          </a:graphicData>
        </a:graphic>
      </p:graphicFrame>
      <p:sp>
        <p:nvSpPr>
          <p:cNvPr id="13" name="Правая круглая скобка 12">
            <a:extLst>
              <a:ext uri="{FF2B5EF4-FFF2-40B4-BE49-F238E27FC236}">
                <a16:creationId xmlns:a16="http://schemas.microsoft.com/office/drawing/2014/main" id="{6DB08DE7-9727-A64D-47DA-E76FC5362C56}"/>
              </a:ext>
            </a:extLst>
          </p:cNvPr>
          <p:cNvSpPr/>
          <p:nvPr/>
        </p:nvSpPr>
        <p:spPr>
          <a:xfrm>
            <a:off x="3986935" y="1221599"/>
            <a:ext cx="104753" cy="360711"/>
          </a:xfrm>
          <a:prstGeom prst="rightBracket">
            <a:avLst>
              <a:gd name="adj" fmla="val 0"/>
            </a:avLst>
          </a:prstGeom>
          <a:ln w="95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2060"/>
              </a:solidFill>
            </a:endParaRPr>
          </a:p>
        </p:txBody>
      </p:sp>
      <p:sp>
        <p:nvSpPr>
          <p:cNvPr id="16" name="Правая круглая скобка 15">
            <a:extLst>
              <a:ext uri="{FF2B5EF4-FFF2-40B4-BE49-F238E27FC236}">
                <a16:creationId xmlns:a16="http://schemas.microsoft.com/office/drawing/2014/main" id="{C952337D-2FB7-0971-2EC1-4F9D6132849D}"/>
              </a:ext>
            </a:extLst>
          </p:cNvPr>
          <p:cNvSpPr/>
          <p:nvPr/>
        </p:nvSpPr>
        <p:spPr>
          <a:xfrm>
            <a:off x="3972192" y="1940117"/>
            <a:ext cx="104753" cy="858741"/>
          </a:xfrm>
          <a:prstGeom prst="rightBracket">
            <a:avLst>
              <a:gd name="adj" fmla="val 0"/>
            </a:avLst>
          </a:prstGeom>
          <a:ln w="95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206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1531C56-5C23-DB44-7559-0607E5427B08}"/>
              </a:ext>
            </a:extLst>
          </p:cNvPr>
          <p:cNvSpPr txBox="1"/>
          <p:nvPr/>
        </p:nvSpPr>
        <p:spPr>
          <a:xfrm>
            <a:off x="9331956" y="2742016"/>
            <a:ext cx="6926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Proxima Nova ExCn Rg" panose="02000506030000020004" pitchFamily="2" charset="0"/>
              </a:rPr>
              <a:t>→</a:t>
            </a:r>
          </a:p>
        </p:txBody>
      </p:sp>
      <p:sp>
        <p:nvSpPr>
          <p:cNvPr id="21" name="Правая круглая скобка 20">
            <a:extLst>
              <a:ext uri="{FF2B5EF4-FFF2-40B4-BE49-F238E27FC236}">
                <a16:creationId xmlns:a16="http://schemas.microsoft.com/office/drawing/2014/main" id="{92E6636A-23B8-DC16-08C5-59FE2C59D40D}"/>
              </a:ext>
            </a:extLst>
          </p:cNvPr>
          <p:cNvSpPr/>
          <p:nvPr/>
        </p:nvSpPr>
        <p:spPr>
          <a:xfrm>
            <a:off x="3972192" y="3188472"/>
            <a:ext cx="104753" cy="612251"/>
          </a:xfrm>
          <a:prstGeom prst="rightBracket">
            <a:avLst>
              <a:gd name="adj" fmla="val 0"/>
            </a:avLst>
          </a:prstGeom>
          <a:ln w="95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2060"/>
              </a:solidFill>
            </a:endParaRPr>
          </a:p>
        </p:txBody>
      </p:sp>
      <p:sp>
        <p:nvSpPr>
          <p:cNvPr id="22" name="Правая круглая скобка 21">
            <a:extLst>
              <a:ext uri="{FF2B5EF4-FFF2-40B4-BE49-F238E27FC236}">
                <a16:creationId xmlns:a16="http://schemas.microsoft.com/office/drawing/2014/main" id="{28A1EF39-EF24-4986-4781-80C83D83EFEA}"/>
              </a:ext>
            </a:extLst>
          </p:cNvPr>
          <p:cNvSpPr/>
          <p:nvPr/>
        </p:nvSpPr>
        <p:spPr>
          <a:xfrm>
            <a:off x="3972192" y="4086970"/>
            <a:ext cx="104753" cy="691764"/>
          </a:xfrm>
          <a:prstGeom prst="rightBracket">
            <a:avLst>
              <a:gd name="adj" fmla="val 0"/>
            </a:avLst>
          </a:prstGeom>
          <a:ln w="95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2060"/>
              </a:solidFill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3AA780B6-AB1D-31F6-B951-FF5FB1C21DEF}"/>
              </a:ext>
            </a:extLst>
          </p:cNvPr>
          <p:cNvSpPr/>
          <p:nvPr/>
        </p:nvSpPr>
        <p:spPr>
          <a:xfrm>
            <a:off x="251520" y="291597"/>
            <a:ext cx="8461376" cy="716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4800" b="1" dirty="0">
                <a:solidFill>
                  <a:srgbClr val="002060"/>
                </a:solidFill>
                <a:latin typeface="Proxima Nova ExCn Rg" panose="02000506030000020004" pitchFamily="2" charset="0"/>
              </a:rPr>
              <a:t>ПОЭТАПНЫЕ ЗАДАЧИ ПОДГОТОВКИ</a:t>
            </a:r>
          </a:p>
        </p:txBody>
      </p:sp>
    </p:spTree>
    <p:extLst>
      <p:ext uri="{BB962C8B-B14F-4D97-AF65-F5344CB8AC3E}">
        <p14:creationId xmlns:p14="http://schemas.microsoft.com/office/powerpoint/2010/main" val="39152342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2EFF64B-9126-FE2C-D4BD-8A0169935018}"/>
              </a:ext>
            </a:extLst>
          </p:cNvPr>
          <p:cNvSpPr/>
          <p:nvPr/>
        </p:nvSpPr>
        <p:spPr>
          <a:xfrm rot="10800000">
            <a:off x="-10" y="-6"/>
            <a:ext cx="9144009" cy="5143506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62000">
                <a:srgbClr val="0070C0"/>
              </a:gs>
              <a:gs pos="22000">
                <a:srgbClr val="002060">
                  <a:alpha val="88000"/>
                </a:srgbClr>
              </a:gs>
              <a:gs pos="44000">
                <a:srgbClr val="002060">
                  <a:alpha val="89000"/>
                </a:srgbClr>
              </a:gs>
              <a:gs pos="72677">
                <a:srgbClr val="004086">
                  <a:alpha val="76000"/>
                </a:srgbClr>
              </a:gs>
              <a:gs pos="100000">
                <a:srgbClr val="0070C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F40F594-9DA2-CCA5-0692-F36049DAAAFA}"/>
              </a:ext>
            </a:extLst>
          </p:cNvPr>
          <p:cNvSpPr/>
          <p:nvPr/>
        </p:nvSpPr>
        <p:spPr>
          <a:xfrm>
            <a:off x="251520" y="291597"/>
            <a:ext cx="8461376" cy="1212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6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СРАВНИТЕЛЬНЫЙ АНАЛИЗ СРЕДНЕЕ ВЫПОЛНЕНИЕ НАГРУЗОК В ПОДГОТОВИТЕЛЬНОМ ПЕРИОДЕ</a:t>
            </a:r>
          </a:p>
          <a:p>
            <a:pPr algn="ctr">
              <a:lnSpc>
                <a:spcPct val="80000"/>
              </a:lnSpc>
            </a:pPr>
            <a:r>
              <a:rPr lang="ru-RU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(мужской состав)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957BD874-C367-E5C3-02EB-0853737CAB35}"/>
              </a:ext>
            </a:extLst>
          </p:cNvPr>
          <p:cNvSpPr/>
          <p:nvPr/>
        </p:nvSpPr>
        <p:spPr>
          <a:xfrm>
            <a:off x="6927403" y="1513758"/>
            <a:ext cx="853040" cy="562938"/>
          </a:xfrm>
          <a:prstGeom prst="roundRect">
            <a:avLst>
              <a:gd name="adj" fmla="val 7749"/>
            </a:avLst>
          </a:prstGeom>
          <a:solidFill>
            <a:schemeClr val="bg1">
              <a:alpha val="6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Proxima Nova ExCn Rg" panose="02000506030000020004" pitchFamily="2" charset="0"/>
              </a:rPr>
              <a:t>ПЛАН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Proxima Nova ExCn Rg" panose="02000506030000020004" pitchFamily="2" charset="0"/>
              </a:rPr>
              <a:t>101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45787C91-9831-37C7-2FDC-64E5EEC3140F}"/>
              </a:ext>
            </a:extLst>
          </p:cNvPr>
          <p:cNvSpPr/>
          <p:nvPr/>
        </p:nvSpPr>
        <p:spPr>
          <a:xfrm>
            <a:off x="343584" y="1513758"/>
            <a:ext cx="6519491" cy="562938"/>
          </a:xfrm>
          <a:prstGeom prst="roundRect">
            <a:avLst>
              <a:gd name="adj" fmla="val 7749"/>
            </a:avLst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Proxima Nova ExCn Rg" panose="02000506030000020004" pitchFamily="2" charset="0"/>
              </a:rPr>
              <a:t>Тренировочные дни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B6021F0F-9F52-6B14-DF1B-68E493781C93}"/>
              </a:ext>
            </a:extLst>
          </p:cNvPr>
          <p:cNvSpPr/>
          <p:nvPr/>
        </p:nvSpPr>
        <p:spPr>
          <a:xfrm>
            <a:off x="7844770" y="1513758"/>
            <a:ext cx="853040" cy="562938"/>
          </a:xfrm>
          <a:prstGeom prst="roundRect">
            <a:avLst>
              <a:gd name="adj" fmla="val 7749"/>
            </a:avLst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Proxima Nova ExCn Rg" panose="02000506030000020004" pitchFamily="2" charset="0"/>
              </a:rPr>
              <a:t>ФАКТ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Proxima Nova ExCn Rg" panose="02000506030000020004" pitchFamily="2" charset="0"/>
              </a:rPr>
              <a:t>105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32E8E9B8-57A0-F9E9-6438-33DD52243F74}"/>
              </a:ext>
            </a:extLst>
          </p:cNvPr>
          <p:cNvSpPr/>
          <p:nvPr/>
        </p:nvSpPr>
        <p:spPr>
          <a:xfrm>
            <a:off x="6927403" y="2145091"/>
            <a:ext cx="853040" cy="562938"/>
          </a:xfrm>
          <a:prstGeom prst="roundRect">
            <a:avLst>
              <a:gd name="adj" fmla="val 7749"/>
            </a:avLst>
          </a:prstGeom>
          <a:solidFill>
            <a:schemeClr val="bg1">
              <a:alpha val="6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Proxima Nova ExCn Rg" panose="02000506030000020004" pitchFamily="2" charset="0"/>
              </a:rPr>
              <a:t>ПЛАН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Proxima Nova ExCn Rg" panose="02000506030000020004" pitchFamily="2" charset="0"/>
              </a:rPr>
              <a:t>135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84AA588D-F794-06DF-C2F8-EF0258CBA979}"/>
              </a:ext>
            </a:extLst>
          </p:cNvPr>
          <p:cNvSpPr/>
          <p:nvPr/>
        </p:nvSpPr>
        <p:spPr>
          <a:xfrm>
            <a:off x="343584" y="2145091"/>
            <a:ext cx="6519491" cy="562938"/>
          </a:xfrm>
          <a:prstGeom prst="roundRect">
            <a:avLst>
              <a:gd name="adj" fmla="val 7749"/>
            </a:avLst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Proxima Nova ExCn Rg" panose="02000506030000020004" pitchFamily="2" charset="0"/>
              </a:rPr>
              <a:t>Тренировки</a:t>
            </a: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C896A604-C95E-82B2-4D15-9CB7CEE0CF03}"/>
              </a:ext>
            </a:extLst>
          </p:cNvPr>
          <p:cNvSpPr/>
          <p:nvPr/>
        </p:nvSpPr>
        <p:spPr>
          <a:xfrm>
            <a:off x="7844770" y="2145091"/>
            <a:ext cx="853040" cy="562938"/>
          </a:xfrm>
          <a:prstGeom prst="roundRect">
            <a:avLst>
              <a:gd name="adj" fmla="val 7749"/>
            </a:avLst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Proxima Nova ExCn Rg" panose="02000506030000020004" pitchFamily="2" charset="0"/>
              </a:rPr>
              <a:t>ФАКТ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Proxima Nova ExCn Rg" panose="02000506030000020004" pitchFamily="2" charset="0"/>
              </a:rPr>
              <a:t>140</a:t>
            </a: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7BC577A4-F0BD-3CED-EE1E-173D35B68412}"/>
              </a:ext>
            </a:extLst>
          </p:cNvPr>
          <p:cNvSpPr/>
          <p:nvPr/>
        </p:nvSpPr>
        <p:spPr>
          <a:xfrm>
            <a:off x="6927403" y="2776424"/>
            <a:ext cx="853040" cy="562938"/>
          </a:xfrm>
          <a:prstGeom prst="roundRect">
            <a:avLst>
              <a:gd name="adj" fmla="val 7749"/>
            </a:avLst>
          </a:prstGeom>
          <a:solidFill>
            <a:schemeClr val="bg1">
              <a:alpha val="6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Proxima Nova ExCn Rg" panose="02000506030000020004" pitchFamily="2" charset="0"/>
              </a:rPr>
              <a:t>ПЛАН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Proxima Nova ExCn Rg" panose="02000506030000020004" pitchFamily="2" charset="0"/>
              </a:rPr>
              <a:t>73:00</a:t>
            </a: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46016205-8678-7F3E-291A-A629AE5EB50B}"/>
              </a:ext>
            </a:extLst>
          </p:cNvPr>
          <p:cNvSpPr/>
          <p:nvPr/>
        </p:nvSpPr>
        <p:spPr>
          <a:xfrm>
            <a:off x="343584" y="2776424"/>
            <a:ext cx="6519491" cy="562938"/>
          </a:xfrm>
          <a:prstGeom prst="roundRect">
            <a:avLst>
              <a:gd name="adj" fmla="val 7749"/>
            </a:avLst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Proxima Nova ExCn Rg" panose="02000506030000020004" pitchFamily="2" charset="0"/>
              </a:rPr>
              <a:t>Часы ТТП (технико-тактическая подготовка)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C5F6267D-B2F6-7939-06B9-C1760C633FE6}"/>
              </a:ext>
            </a:extLst>
          </p:cNvPr>
          <p:cNvSpPr/>
          <p:nvPr/>
        </p:nvSpPr>
        <p:spPr>
          <a:xfrm>
            <a:off x="7844770" y="2776424"/>
            <a:ext cx="853040" cy="562938"/>
          </a:xfrm>
          <a:prstGeom prst="roundRect">
            <a:avLst>
              <a:gd name="adj" fmla="val 7749"/>
            </a:avLst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Proxima Nova ExCn Rg" panose="02000506030000020004" pitchFamily="2" charset="0"/>
              </a:rPr>
              <a:t>ФАКТ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Proxima Nova ExCn Rg" panose="02000506030000020004" pitchFamily="2" charset="0"/>
              </a:rPr>
              <a:t>66:00</a:t>
            </a: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E1653ADC-D185-DE7F-C3BA-169A4B617998}"/>
              </a:ext>
            </a:extLst>
          </p:cNvPr>
          <p:cNvSpPr/>
          <p:nvPr/>
        </p:nvSpPr>
        <p:spPr>
          <a:xfrm>
            <a:off x="6927403" y="3407757"/>
            <a:ext cx="853040" cy="562938"/>
          </a:xfrm>
          <a:prstGeom prst="roundRect">
            <a:avLst>
              <a:gd name="adj" fmla="val 7749"/>
            </a:avLst>
          </a:prstGeom>
          <a:solidFill>
            <a:schemeClr val="bg1">
              <a:alpha val="6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Proxima Nova ExCn Rg" panose="02000506030000020004" pitchFamily="2" charset="0"/>
              </a:rPr>
              <a:t>ПЛАН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Proxima Nova ExCn Rg" panose="02000506030000020004" pitchFamily="2" charset="0"/>
              </a:rPr>
              <a:t>104 000</a:t>
            </a:r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3D92A724-C029-CCEA-B6A3-759AFAF0EF62}"/>
              </a:ext>
            </a:extLst>
          </p:cNvPr>
          <p:cNvSpPr/>
          <p:nvPr/>
        </p:nvSpPr>
        <p:spPr>
          <a:xfrm>
            <a:off x="343584" y="3407757"/>
            <a:ext cx="6519491" cy="562938"/>
          </a:xfrm>
          <a:prstGeom prst="roundRect">
            <a:avLst>
              <a:gd name="adj" fmla="val 7749"/>
            </a:avLst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Proxima Nova ExCn Rg" panose="02000506030000020004" pitchFamily="2" charset="0"/>
              </a:rPr>
              <a:t>Объем штанги (кг)</a:t>
            </a:r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9AEFECFD-CEB9-FDC6-2B51-B0BA94F2D5CA}"/>
              </a:ext>
            </a:extLst>
          </p:cNvPr>
          <p:cNvSpPr/>
          <p:nvPr/>
        </p:nvSpPr>
        <p:spPr>
          <a:xfrm>
            <a:off x="7844770" y="3407757"/>
            <a:ext cx="853040" cy="562938"/>
          </a:xfrm>
          <a:prstGeom prst="roundRect">
            <a:avLst>
              <a:gd name="adj" fmla="val 7749"/>
            </a:avLst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Proxima Nova ExCn Rg" panose="02000506030000020004" pitchFamily="2" charset="0"/>
              </a:rPr>
              <a:t>ФАКТ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Proxima Nova ExCn Rg" panose="02000506030000020004" pitchFamily="2" charset="0"/>
              </a:rPr>
              <a:t>122 615</a:t>
            </a: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B96CE201-E650-9822-178B-A436E5FE76EA}"/>
              </a:ext>
            </a:extLst>
          </p:cNvPr>
          <p:cNvSpPr/>
          <p:nvPr/>
        </p:nvSpPr>
        <p:spPr>
          <a:xfrm>
            <a:off x="6927403" y="4039090"/>
            <a:ext cx="853040" cy="562938"/>
          </a:xfrm>
          <a:prstGeom prst="roundRect">
            <a:avLst>
              <a:gd name="adj" fmla="val 7749"/>
            </a:avLst>
          </a:prstGeom>
          <a:solidFill>
            <a:schemeClr val="bg1">
              <a:alpha val="6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Proxima Nova ExCn Rg" panose="02000506030000020004" pitchFamily="2" charset="0"/>
              </a:rPr>
              <a:t>ПЛАН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Proxima Nova ExCn Rg" panose="02000506030000020004" pitchFamily="2" charset="0"/>
              </a:rPr>
              <a:t>205</a:t>
            </a:r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7FF45877-883E-C90F-B8D1-CADDE1BD27A3}"/>
              </a:ext>
            </a:extLst>
          </p:cNvPr>
          <p:cNvSpPr/>
          <p:nvPr/>
        </p:nvSpPr>
        <p:spPr>
          <a:xfrm>
            <a:off x="343584" y="4039090"/>
            <a:ext cx="6519491" cy="562938"/>
          </a:xfrm>
          <a:prstGeom prst="roundRect">
            <a:avLst>
              <a:gd name="adj" fmla="val 7749"/>
            </a:avLst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Proxima Nova ExCn Rg" panose="02000506030000020004" pitchFamily="2" charset="0"/>
              </a:rPr>
              <a:t>Всего прыжков</a:t>
            </a:r>
          </a:p>
        </p:txBody>
      </p:sp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id="{D90EE80B-D524-6525-3D93-D759C4C74BE1}"/>
              </a:ext>
            </a:extLst>
          </p:cNvPr>
          <p:cNvSpPr/>
          <p:nvPr/>
        </p:nvSpPr>
        <p:spPr>
          <a:xfrm>
            <a:off x="7844770" y="4039090"/>
            <a:ext cx="853040" cy="562938"/>
          </a:xfrm>
          <a:prstGeom prst="roundRect">
            <a:avLst>
              <a:gd name="adj" fmla="val 7749"/>
            </a:avLst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Proxima Nova ExCn Rg" panose="02000506030000020004" pitchFamily="2" charset="0"/>
              </a:rPr>
              <a:t>ФАКТ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Proxima Nova ExCn Rg" panose="02000506030000020004" pitchFamily="2" charset="0"/>
              </a:rPr>
              <a:t>177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8E31692-E5B7-E175-ABB4-4DD907D2B334}"/>
              </a:ext>
            </a:extLst>
          </p:cNvPr>
          <p:cNvSpPr txBox="1"/>
          <p:nvPr/>
        </p:nvSpPr>
        <p:spPr>
          <a:xfrm>
            <a:off x="343584" y="4705552"/>
            <a:ext cx="8369312" cy="3263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b="1" i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Вывод: </a:t>
            </a:r>
            <a:r>
              <a:rPr lang="ru-RU" i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План в целом выполнен. Небольшое недовыполнение по прыжкам</a:t>
            </a:r>
          </a:p>
        </p:txBody>
      </p:sp>
    </p:spTree>
    <p:extLst>
      <p:ext uri="{BB962C8B-B14F-4D97-AF65-F5344CB8AC3E}">
        <p14:creationId xmlns:p14="http://schemas.microsoft.com/office/powerpoint/2010/main" val="3265587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53D912-4F55-143E-DB62-75F5DEFB28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3466E1A-80E4-6CB5-E5D2-A02D02A7D50E}"/>
              </a:ext>
            </a:extLst>
          </p:cNvPr>
          <p:cNvSpPr/>
          <p:nvPr/>
        </p:nvSpPr>
        <p:spPr>
          <a:xfrm rot="10800000">
            <a:off x="-10" y="-6"/>
            <a:ext cx="9144009" cy="5143506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62000">
                <a:srgbClr val="FF0000"/>
              </a:gs>
              <a:gs pos="22000">
                <a:srgbClr val="002060"/>
              </a:gs>
              <a:gs pos="44000">
                <a:srgbClr val="C00000"/>
              </a:gs>
              <a:gs pos="72677">
                <a:srgbClr val="C00000"/>
              </a:gs>
              <a:gs pos="100000">
                <a:srgbClr val="0070C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61FBE21-5F03-4B69-A5F9-755CA2D401E7}"/>
              </a:ext>
            </a:extLst>
          </p:cNvPr>
          <p:cNvSpPr/>
          <p:nvPr/>
        </p:nvSpPr>
        <p:spPr>
          <a:xfrm>
            <a:off x="251520" y="291597"/>
            <a:ext cx="8461376" cy="1212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6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СРАВНИТЕЛЬНЫЙ АНАЛИЗ СРЕДНЕЕ ВЫПОЛНЕНИЕ НАГРУЗОК В ПОДГОТОВИТЕЛЬНОМ ПЕРИОДЕ</a:t>
            </a:r>
          </a:p>
          <a:p>
            <a:pPr algn="ctr">
              <a:lnSpc>
                <a:spcPct val="80000"/>
              </a:lnSpc>
            </a:pPr>
            <a:r>
              <a:rPr lang="ru-RU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(женский состав)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AFB1D7A0-8373-76F3-AD9D-E7EAABD01435}"/>
              </a:ext>
            </a:extLst>
          </p:cNvPr>
          <p:cNvSpPr/>
          <p:nvPr/>
        </p:nvSpPr>
        <p:spPr>
          <a:xfrm>
            <a:off x="6927403" y="1513758"/>
            <a:ext cx="853040" cy="562938"/>
          </a:xfrm>
          <a:prstGeom prst="roundRect">
            <a:avLst>
              <a:gd name="adj" fmla="val 7749"/>
            </a:avLst>
          </a:prstGeom>
          <a:solidFill>
            <a:schemeClr val="bg1">
              <a:alpha val="6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Proxima Nova ExCn Rg" panose="02000506030000020004" pitchFamily="2" charset="0"/>
              </a:rPr>
              <a:t>ПЛАН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Proxima Nova ExCn Rg" panose="02000506030000020004" pitchFamily="2" charset="0"/>
              </a:rPr>
              <a:t>86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610ADE0A-A3F1-9E39-7DBC-83FBDE3BAD37}"/>
              </a:ext>
            </a:extLst>
          </p:cNvPr>
          <p:cNvSpPr/>
          <p:nvPr/>
        </p:nvSpPr>
        <p:spPr>
          <a:xfrm>
            <a:off x="343584" y="1513758"/>
            <a:ext cx="6519491" cy="562938"/>
          </a:xfrm>
          <a:prstGeom prst="roundRect">
            <a:avLst>
              <a:gd name="adj" fmla="val 7749"/>
            </a:avLst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Proxima Nova ExCn Rg" panose="02000506030000020004" pitchFamily="2" charset="0"/>
              </a:rPr>
              <a:t>Тренировочные дни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BC577061-77FA-333F-58C0-F8F4E3900F36}"/>
              </a:ext>
            </a:extLst>
          </p:cNvPr>
          <p:cNvSpPr/>
          <p:nvPr/>
        </p:nvSpPr>
        <p:spPr>
          <a:xfrm>
            <a:off x="7844770" y="1513758"/>
            <a:ext cx="853040" cy="562938"/>
          </a:xfrm>
          <a:prstGeom prst="roundRect">
            <a:avLst>
              <a:gd name="adj" fmla="val 7749"/>
            </a:avLst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Proxima Nova ExCn Rg" panose="02000506030000020004" pitchFamily="2" charset="0"/>
              </a:rPr>
              <a:t>ФАКТ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Proxima Nova ExCn Rg" panose="02000506030000020004" pitchFamily="2" charset="0"/>
              </a:rPr>
              <a:t>92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446C4F81-D206-781A-93F9-99F5CCAD7295}"/>
              </a:ext>
            </a:extLst>
          </p:cNvPr>
          <p:cNvSpPr/>
          <p:nvPr/>
        </p:nvSpPr>
        <p:spPr>
          <a:xfrm>
            <a:off x="6927403" y="2145091"/>
            <a:ext cx="853040" cy="562938"/>
          </a:xfrm>
          <a:prstGeom prst="roundRect">
            <a:avLst>
              <a:gd name="adj" fmla="val 7749"/>
            </a:avLst>
          </a:prstGeom>
          <a:solidFill>
            <a:schemeClr val="bg1">
              <a:alpha val="6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Proxima Nova ExCn Rg" panose="02000506030000020004" pitchFamily="2" charset="0"/>
              </a:rPr>
              <a:t>ПЛАН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Proxima Nova ExCn Rg" panose="02000506030000020004" pitchFamily="2" charset="0"/>
              </a:rPr>
              <a:t>162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4502DD83-ABF0-3ACA-9DD6-3040674277ED}"/>
              </a:ext>
            </a:extLst>
          </p:cNvPr>
          <p:cNvSpPr/>
          <p:nvPr/>
        </p:nvSpPr>
        <p:spPr>
          <a:xfrm>
            <a:off x="343584" y="2145091"/>
            <a:ext cx="6519491" cy="562938"/>
          </a:xfrm>
          <a:prstGeom prst="roundRect">
            <a:avLst>
              <a:gd name="adj" fmla="val 7749"/>
            </a:avLst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Proxima Nova ExCn Rg" panose="02000506030000020004" pitchFamily="2" charset="0"/>
              </a:rPr>
              <a:t>Тренировки</a:t>
            </a: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84BCAC37-E803-F6F5-D34E-C9CB0E4C485A}"/>
              </a:ext>
            </a:extLst>
          </p:cNvPr>
          <p:cNvSpPr/>
          <p:nvPr/>
        </p:nvSpPr>
        <p:spPr>
          <a:xfrm>
            <a:off x="7844770" y="2145091"/>
            <a:ext cx="853040" cy="562938"/>
          </a:xfrm>
          <a:prstGeom prst="roundRect">
            <a:avLst>
              <a:gd name="adj" fmla="val 7749"/>
            </a:avLst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Proxima Nova ExCn Rg" panose="02000506030000020004" pitchFamily="2" charset="0"/>
              </a:rPr>
              <a:t>ФАКТ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Proxima Nova ExCn Rg" panose="02000506030000020004" pitchFamily="2" charset="0"/>
              </a:rPr>
              <a:t>172</a:t>
            </a: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89C0E3C1-C7D5-B256-B550-B0AD1BCC7047}"/>
              </a:ext>
            </a:extLst>
          </p:cNvPr>
          <p:cNvSpPr/>
          <p:nvPr/>
        </p:nvSpPr>
        <p:spPr>
          <a:xfrm>
            <a:off x="6927403" y="2776424"/>
            <a:ext cx="853040" cy="562938"/>
          </a:xfrm>
          <a:prstGeom prst="roundRect">
            <a:avLst>
              <a:gd name="adj" fmla="val 7749"/>
            </a:avLst>
          </a:prstGeom>
          <a:solidFill>
            <a:schemeClr val="bg1">
              <a:alpha val="6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Proxima Nova ExCn Rg" panose="02000506030000020004" pitchFamily="2" charset="0"/>
              </a:rPr>
              <a:t>ПЛАН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Proxima Nova ExCn Rg" panose="02000506030000020004" pitchFamily="2" charset="0"/>
              </a:rPr>
              <a:t>88:43</a:t>
            </a: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32963C18-0051-4826-1B05-07D5AE4B55A8}"/>
              </a:ext>
            </a:extLst>
          </p:cNvPr>
          <p:cNvSpPr/>
          <p:nvPr/>
        </p:nvSpPr>
        <p:spPr>
          <a:xfrm>
            <a:off x="343584" y="2776424"/>
            <a:ext cx="6519491" cy="562938"/>
          </a:xfrm>
          <a:prstGeom prst="roundRect">
            <a:avLst>
              <a:gd name="adj" fmla="val 7749"/>
            </a:avLst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Proxima Nova ExCn Rg" panose="02000506030000020004" pitchFamily="2" charset="0"/>
              </a:rPr>
              <a:t>Часы ТТП (технико-тактическая подготовка)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53539A34-53B3-8430-B682-0C7336732A00}"/>
              </a:ext>
            </a:extLst>
          </p:cNvPr>
          <p:cNvSpPr/>
          <p:nvPr/>
        </p:nvSpPr>
        <p:spPr>
          <a:xfrm>
            <a:off x="7844770" y="2776424"/>
            <a:ext cx="853040" cy="562938"/>
          </a:xfrm>
          <a:prstGeom prst="roundRect">
            <a:avLst>
              <a:gd name="adj" fmla="val 7749"/>
            </a:avLst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Proxima Nova ExCn Rg" panose="02000506030000020004" pitchFamily="2" charset="0"/>
              </a:rPr>
              <a:t>ФАКТ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Proxima Nova ExCn Rg" panose="02000506030000020004" pitchFamily="2" charset="0"/>
              </a:rPr>
              <a:t>90:41</a:t>
            </a: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540AC252-8FEA-F7FE-9379-8623BF71EF03}"/>
              </a:ext>
            </a:extLst>
          </p:cNvPr>
          <p:cNvSpPr/>
          <p:nvPr/>
        </p:nvSpPr>
        <p:spPr>
          <a:xfrm>
            <a:off x="6927403" y="3425322"/>
            <a:ext cx="853040" cy="562938"/>
          </a:xfrm>
          <a:prstGeom prst="roundRect">
            <a:avLst>
              <a:gd name="adj" fmla="val 7749"/>
            </a:avLst>
          </a:prstGeom>
          <a:solidFill>
            <a:schemeClr val="bg1">
              <a:alpha val="6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Proxima Nova ExCn Rg" panose="02000506030000020004" pitchFamily="2" charset="0"/>
              </a:rPr>
              <a:t>ПЛАН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Proxima Nova ExCn Rg" panose="02000506030000020004" pitchFamily="2" charset="0"/>
              </a:rPr>
              <a:t>215</a:t>
            </a:r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9197750D-5FC9-D9FA-0EE7-8024E77E113E}"/>
              </a:ext>
            </a:extLst>
          </p:cNvPr>
          <p:cNvSpPr/>
          <p:nvPr/>
        </p:nvSpPr>
        <p:spPr>
          <a:xfrm>
            <a:off x="343584" y="3425322"/>
            <a:ext cx="6519491" cy="562938"/>
          </a:xfrm>
          <a:prstGeom prst="roundRect">
            <a:avLst>
              <a:gd name="adj" fmla="val 7749"/>
            </a:avLst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Proxima Nova ExCn Rg" panose="02000506030000020004" pitchFamily="2" charset="0"/>
              </a:rPr>
              <a:t>Всего прыжков</a:t>
            </a:r>
          </a:p>
        </p:txBody>
      </p:sp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id="{6AD52E0E-3057-ED2E-21F7-31B615C3445A}"/>
              </a:ext>
            </a:extLst>
          </p:cNvPr>
          <p:cNvSpPr/>
          <p:nvPr/>
        </p:nvSpPr>
        <p:spPr>
          <a:xfrm>
            <a:off x="7844770" y="3425322"/>
            <a:ext cx="853040" cy="562938"/>
          </a:xfrm>
          <a:prstGeom prst="roundRect">
            <a:avLst>
              <a:gd name="adj" fmla="val 7749"/>
            </a:avLst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Proxima Nova ExCn Rg" panose="02000506030000020004" pitchFamily="2" charset="0"/>
              </a:rPr>
              <a:t>ФАКТ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Proxima Nova ExCn Rg" panose="02000506030000020004" pitchFamily="2" charset="0"/>
              </a:rPr>
              <a:t>191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CA80650-EAAF-8DD4-F3BB-4A43B943B606}"/>
              </a:ext>
            </a:extLst>
          </p:cNvPr>
          <p:cNvSpPr txBox="1"/>
          <p:nvPr/>
        </p:nvSpPr>
        <p:spPr>
          <a:xfrm>
            <a:off x="343584" y="4402726"/>
            <a:ext cx="8369312" cy="3263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b="1" i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Вывод: </a:t>
            </a:r>
            <a:r>
              <a:rPr lang="ru-RU" i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План в целом выполнен. Небольшое недовыполнение по прыжкам</a:t>
            </a:r>
          </a:p>
        </p:txBody>
      </p:sp>
    </p:spTree>
    <p:extLst>
      <p:ext uri="{BB962C8B-B14F-4D97-AF65-F5344CB8AC3E}">
        <p14:creationId xmlns:p14="http://schemas.microsoft.com/office/powerpoint/2010/main" val="5692859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9701D309-647C-2840-EE17-9031B83A65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1" r="36063"/>
          <a:stretch>
            <a:fillRect/>
          </a:stretch>
        </p:blipFill>
        <p:spPr bwMode="auto">
          <a:xfrm>
            <a:off x="4896288" y="-5390"/>
            <a:ext cx="424771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F4F2C76-AA47-639B-E939-E72F6C52EED0}"/>
              </a:ext>
            </a:extLst>
          </p:cNvPr>
          <p:cNvSpPr/>
          <p:nvPr/>
        </p:nvSpPr>
        <p:spPr>
          <a:xfrm rot="10800000">
            <a:off x="-6316" y="-8"/>
            <a:ext cx="7272309" cy="5143501"/>
          </a:xfrm>
          <a:prstGeom prst="rect">
            <a:avLst/>
          </a:prstGeom>
          <a:gradFill>
            <a:gsLst>
              <a:gs pos="0">
                <a:srgbClr val="002060">
                  <a:alpha val="0"/>
                </a:srgbClr>
              </a:gs>
              <a:gs pos="29000">
                <a:srgbClr val="002060"/>
              </a:gs>
              <a:gs pos="16000">
                <a:srgbClr val="002060">
                  <a:alpha val="82000"/>
                </a:srgbClr>
              </a:gs>
              <a:gs pos="100000">
                <a:srgbClr val="00206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4407312"/>
              </p:ext>
            </p:extLst>
          </p:nvPr>
        </p:nvGraphicFramePr>
        <p:xfrm>
          <a:off x="3811874" y="2190400"/>
          <a:ext cx="3335947" cy="27875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276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ru-RU" sz="1600" b="1" i="0" kern="1200" dirty="0">
                          <a:solidFill>
                            <a:schemeClr val="bg1"/>
                          </a:solidFill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ru-RU" sz="1400" b="0" i="0" dirty="0">
                          <a:solidFill>
                            <a:schemeClr val="bg1"/>
                          </a:solidFill>
                          <a:latin typeface="Proxima Nova ExCn Rg" panose="02000506030000020004" pitchFamily="2" charset="0"/>
                        </a:rPr>
                        <a:t>Назаров М. — 10/11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ru-RU" sz="1600" b="1" i="0" kern="1200" dirty="0">
                          <a:solidFill>
                            <a:schemeClr val="bg1"/>
                          </a:solidFill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ru-RU" sz="1400" b="0" i="0" dirty="0">
                          <a:solidFill>
                            <a:schemeClr val="bg1"/>
                          </a:solidFill>
                          <a:latin typeface="Proxima Nova ExCn Rg" panose="02000506030000020004" pitchFamily="2" charset="0"/>
                        </a:rPr>
                        <a:t>Климов Е. — 9/11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ru-RU" sz="1600" b="1" i="0" kern="1200" dirty="0">
                          <a:solidFill>
                            <a:schemeClr val="bg1"/>
                          </a:solidFill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ru-RU" sz="1400" b="0" i="0" dirty="0">
                          <a:solidFill>
                            <a:schemeClr val="bg1"/>
                          </a:solidFill>
                          <a:latin typeface="Proxima Nova ExCn Rg" panose="02000506030000020004" pitchFamily="2" charset="0"/>
                        </a:rPr>
                        <a:t>Баженов А. — 8/11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ru-RU" sz="1600" b="1" i="0" kern="1200" dirty="0">
                          <a:solidFill>
                            <a:schemeClr val="bg1"/>
                          </a:solidFill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kern="1200" dirty="0">
                          <a:solidFill>
                            <a:schemeClr val="bg1"/>
                          </a:solidFill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Пуртов М., </a:t>
                      </a:r>
                      <a:r>
                        <a:rPr lang="ru-RU" sz="1400" b="0" i="0" kern="1200" dirty="0" err="1">
                          <a:solidFill>
                            <a:schemeClr val="bg1"/>
                          </a:solidFill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Садреев</a:t>
                      </a:r>
                      <a:r>
                        <a:rPr lang="ru-RU" sz="1400" b="0" i="0" kern="1200" dirty="0">
                          <a:solidFill>
                            <a:schemeClr val="bg1"/>
                          </a:solidFill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 Д. — 6/11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ru-RU" sz="1600" b="1" i="0" kern="1200" dirty="0">
                          <a:solidFill>
                            <a:schemeClr val="bg1"/>
                          </a:solidFill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70000"/>
                        </a:lnSpc>
                      </a:pPr>
                      <a:r>
                        <a:rPr lang="ru-RU" sz="1400" b="0" i="0" kern="1200" dirty="0">
                          <a:solidFill>
                            <a:schemeClr val="bg1"/>
                          </a:solidFill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Маньков И. — 5/11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21897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ru-RU" sz="1600" b="1" i="0" kern="1200" dirty="0">
                          <a:solidFill>
                            <a:schemeClr val="bg1"/>
                          </a:solidFill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70000"/>
                        </a:lnSpc>
                      </a:pPr>
                      <a:r>
                        <a:rPr lang="ru-RU" sz="1400" b="0" i="0" kern="1200" dirty="0">
                          <a:solidFill>
                            <a:schemeClr val="bg1"/>
                          </a:solidFill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Мустафин В. — 3/11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37342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ru-RU" sz="1600" b="1" i="0" kern="1200" dirty="0">
                          <a:solidFill>
                            <a:schemeClr val="bg1"/>
                          </a:solidFill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kern="1200" dirty="0">
                          <a:solidFill>
                            <a:schemeClr val="bg1"/>
                          </a:solidFill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Николаев К. — н/д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73744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endParaRPr lang="ru-RU" sz="1600" b="1" i="0" kern="1200" dirty="0">
                        <a:solidFill>
                          <a:schemeClr val="bg1"/>
                        </a:solidFill>
                        <a:latin typeface="Proxima Nova ExCn Rg" panose="02000506030000020004" pitchFamily="2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i="0" kern="1200" dirty="0">
                        <a:solidFill>
                          <a:schemeClr val="bg1"/>
                        </a:solidFill>
                        <a:latin typeface="Proxima Nova ExCn Rg" panose="02000506030000020004" pitchFamily="2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6557421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kern="1200" dirty="0">
                          <a:solidFill>
                            <a:schemeClr val="bg1"/>
                          </a:solidFill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Вывод: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kern="1200" dirty="0">
                          <a:solidFill>
                            <a:schemeClr val="bg1"/>
                          </a:solidFill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Трое ведущих спортсменов в норме. У остальных требуются  коррекции в плане подготовки.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3971240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4BE5292-3C92-0349-EE74-E333FEBFCF5C}"/>
              </a:ext>
            </a:extLst>
          </p:cNvPr>
          <p:cNvSpPr/>
          <p:nvPr/>
        </p:nvSpPr>
        <p:spPr>
          <a:xfrm>
            <a:off x="251520" y="1256156"/>
            <a:ext cx="3428555" cy="995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КОЛИЧЕСТВО СПОРТСМЕНОВ, СООТВЕТСТВУЮЩИХ НОРМЕ</a:t>
            </a:r>
            <a:endParaRPr lang="en-US" sz="2400" b="1" dirty="0">
              <a:solidFill>
                <a:schemeClr val="bg1"/>
              </a:solidFill>
              <a:latin typeface="Proxima Nova ExCn Rg" panose="02000506030000020004" pitchFamily="2" charset="0"/>
            </a:endParaRPr>
          </a:p>
          <a:p>
            <a:pPr>
              <a:lnSpc>
                <a:spcPct val="80000"/>
              </a:lnSpc>
            </a:pPr>
            <a:r>
              <a:rPr lang="ru-RU" sz="2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ПО КЛЮЧЕВЫМ РАЗДЕЛАМ</a:t>
            </a:r>
            <a:endParaRPr lang="ru-RU" sz="2400" dirty="0">
              <a:solidFill>
                <a:schemeClr val="bg1"/>
              </a:solidFill>
              <a:latin typeface="Proxima Nova ExCn Rg" panose="02000506030000020004" pitchFamily="2" charset="0"/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E9217F57-1566-1983-1F32-9059756A69BC}"/>
              </a:ext>
            </a:extLst>
          </p:cNvPr>
          <p:cNvSpPr/>
          <p:nvPr/>
        </p:nvSpPr>
        <p:spPr>
          <a:xfrm>
            <a:off x="258842" y="1245295"/>
            <a:ext cx="3413058" cy="4262391"/>
          </a:xfrm>
          <a:prstGeom prst="roundRect">
            <a:avLst>
              <a:gd name="adj" fmla="val 1849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5">
            <a:extLst>
              <a:ext uri="{FF2B5EF4-FFF2-40B4-BE49-F238E27FC236}">
                <a16:creationId xmlns:a16="http://schemas.microsoft.com/office/drawing/2014/main" id="{BF81C70E-C997-CF79-8CA4-ADF003C70D75}"/>
              </a:ext>
            </a:extLst>
          </p:cNvPr>
          <p:cNvPicPr>
            <a:picLocks noGrp="1" noChangeAspect="1"/>
          </p:cNvPicPr>
          <p:nvPr/>
        </p:nvPicPr>
        <p:blipFill>
          <a:blip r:embed="rId3"/>
          <a:stretch/>
        </p:blipFill>
        <p:spPr bwMode="auto">
          <a:xfrm>
            <a:off x="8068721" y="156649"/>
            <a:ext cx="968976" cy="659906"/>
          </a:xfrm>
          <a:prstGeom prst="rect">
            <a:avLst/>
          </a:prstGeom>
          <a:noFill/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8CF0557-D761-F5FC-F14B-E1B7A2D0524C}"/>
              </a:ext>
            </a:extLst>
          </p:cNvPr>
          <p:cNvSpPr/>
          <p:nvPr/>
        </p:nvSpPr>
        <p:spPr>
          <a:xfrm>
            <a:off x="3765997" y="1256156"/>
            <a:ext cx="3413059" cy="995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РЕЙТИНГ СПОРТСМЕНОВ</a:t>
            </a:r>
          </a:p>
          <a:p>
            <a:pPr>
              <a:lnSpc>
                <a:spcPct val="80000"/>
              </a:lnSpc>
            </a:pPr>
            <a:r>
              <a:rPr lang="ru-RU" sz="2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ПО СОВОКУПНОСТИ ПАРАМЕТРОВ</a:t>
            </a:r>
            <a:endParaRPr lang="ru-RU" sz="2400" dirty="0">
              <a:solidFill>
                <a:schemeClr val="bg1"/>
              </a:solidFill>
              <a:latin typeface="Proxima Nova ExCn Rg" panose="02000506030000020004" pitchFamily="2" charset="0"/>
            </a:endParaRP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C1E13B22-368E-90F1-6910-E435A3567028}"/>
              </a:ext>
            </a:extLst>
          </p:cNvPr>
          <p:cNvSpPr/>
          <p:nvPr/>
        </p:nvSpPr>
        <p:spPr>
          <a:xfrm>
            <a:off x="3773319" y="1245295"/>
            <a:ext cx="3413058" cy="4262391"/>
          </a:xfrm>
          <a:prstGeom prst="roundRect">
            <a:avLst>
              <a:gd name="adj" fmla="val 1849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9A3B5BAE-F1A3-CB55-9BC6-EE0E466521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742478"/>
              </p:ext>
            </p:extLst>
          </p:nvPr>
        </p:nvGraphicFramePr>
        <p:xfrm>
          <a:off x="259754" y="2190400"/>
          <a:ext cx="3450701" cy="20465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07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69842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ru-RU" sz="1400" b="0" i="0" dirty="0">
                          <a:solidFill>
                            <a:schemeClr val="bg1"/>
                          </a:solidFill>
                          <a:latin typeface="Proxima Nova ExCn Rg" panose="02000506030000020004" pitchFamily="2" charset="0"/>
                        </a:rPr>
                        <a:t>Морфологический статус (вес, мышцы, жир): </a:t>
                      </a:r>
                      <a:r>
                        <a:rPr lang="ru-RU" sz="1400" b="1" i="0" dirty="0">
                          <a:solidFill>
                            <a:schemeClr val="bg1"/>
                          </a:solidFill>
                          <a:latin typeface="Proxima Nova ExCn Rg" panose="02000506030000020004" pitchFamily="2" charset="0"/>
                        </a:rPr>
                        <a:t>3-4 чел.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842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ru-RU" sz="1400" b="0" i="0" dirty="0">
                          <a:solidFill>
                            <a:schemeClr val="bg1"/>
                          </a:solidFill>
                          <a:latin typeface="Proxima Nova ExCn Rg" panose="02000506030000020004" pitchFamily="2" charset="0"/>
                        </a:rPr>
                        <a:t>Силовой статус: </a:t>
                      </a:r>
                      <a:r>
                        <a:rPr lang="ru-RU" sz="1400" b="1" i="0" dirty="0">
                          <a:solidFill>
                            <a:schemeClr val="bg1"/>
                          </a:solidFill>
                          <a:latin typeface="Proxima Nova ExCn Rg" panose="02000506030000020004" pitchFamily="2" charset="0"/>
                        </a:rPr>
                        <a:t>7-8 чел.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9842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ru-RU" sz="1400" b="0" i="0" dirty="0">
                          <a:solidFill>
                            <a:schemeClr val="bg1"/>
                          </a:solidFill>
                          <a:latin typeface="Proxima Nova ExCn Rg" panose="02000506030000020004" pitchFamily="2" charset="0"/>
                        </a:rPr>
                        <a:t>Скоростно-силовой статус: </a:t>
                      </a:r>
                      <a:r>
                        <a:rPr lang="ru-RU" sz="1400" b="1" i="0" dirty="0">
                          <a:solidFill>
                            <a:schemeClr val="bg1"/>
                          </a:solidFill>
                          <a:latin typeface="Proxima Nova ExCn Rg" panose="02000506030000020004" pitchFamily="2" charset="0"/>
                        </a:rPr>
                        <a:t>4 чел.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98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kern="1200" dirty="0">
                          <a:solidFill>
                            <a:schemeClr val="bg1"/>
                          </a:solidFill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Координация: </a:t>
                      </a:r>
                      <a:r>
                        <a:rPr lang="ru-RU" sz="1400" b="1" i="0" kern="1200" dirty="0">
                          <a:solidFill>
                            <a:schemeClr val="bg1"/>
                          </a:solidFill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2 чел.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84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70000"/>
                        </a:lnSpc>
                      </a:pPr>
                      <a:r>
                        <a:rPr lang="ru-RU" sz="1400" b="0" i="0" kern="1200" dirty="0">
                          <a:solidFill>
                            <a:schemeClr val="bg1"/>
                          </a:solidFill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Психофизиологический статус: </a:t>
                      </a:r>
                      <a:r>
                        <a:rPr lang="ru-RU" sz="1400" b="1" i="0" kern="1200" dirty="0">
                          <a:solidFill>
                            <a:schemeClr val="bg1"/>
                          </a:solidFill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4-6 чел.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2189708"/>
                  </a:ext>
                </a:extLst>
              </a:tr>
              <a:tr h="26984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70000"/>
                        </a:lnSpc>
                      </a:pPr>
                      <a:endParaRPr lang="ru-RU" sz="1400" b="0" i="0" kern="1200" dirty="0">
                        <a:solidFill>
                          <a:schemeClr val="bg1"/>
                        </a:solidFill>
                        <a:latin typeface="Proxima Nova ExCn Rg" panose="02000506030000020004" pitchFamily="2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3734254"/>
                  </a:ext>
                </a:extLst>
              </a:tr>
              <a:tr h="4274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kern="1200" dirty="0">
                          <a:solidFill>
                            <a:schemeClr val="bg1"/>
                          </a:solidFill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Вывод: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kern="1200" dirty="0">
                          <a:solidFill>
                            <a:schemeClr val="bg1"/>
                          </a:solidFill>
                          <a:latin typeface="Proxima Nova ExCn Rg" panose="02000506030000020004" pitchFamily="2" charset="0"/>
                          <a:ea typeface="+mn-ea"/>
                          <a:cs typeface="+mn-cs"/>
                        </a:rPr>
                        <a:t>Координационная подготовка –  слабое звено!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7374449"/>
                  </a:ext>
                </a:extLst>
              </a:tr>
            </a:tbl>
          </a:graphicData>
        </a:graphic>
      </p:graphicFrame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03170C3-46A5-2178-B0CF-34F1F257667A}"/>
              </a:ext>
            </a:extLst>
          </p:cNvPr>
          <p:cNvSpPr/>
          <p:nvPr/>
        </p:nvSpPr>
        <p:spPr>
          <a:xfrm>
            <a:off x="251520" y="291597"/>
            <a:ext cx="8461376" cy="818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40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СООТВЕТСТВИЕ</a:t>
            </a:r>
            <a:r>
              <a:rPr lang="en-US" sz="40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 </a:t>
            </a:r>
            <a:r>
              <a:rPr lang="ru-RU" sz="40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ЦЕЛЕВЫМ ПАРАМЕТРАМ</a:t>
            </a:r>
            <a:endParaRPr lang="en-US" sz="4000" b="1" dirty="0">
              <a:solidFill>
                <a:schemeClr val="bg1"/>
              </a:solidFill>
              <a:latin typeface="Proxima Nova ExCn Rg" panose="02000506030000020004" pitchFamily="2" charset="0"/>
            </a:endParaRPr>
          </a:p>
          <a:p>
            <a:pPr>
              <a:lnSpc>
                <a:spcPct val="80000"/>
              </a:lnSpc>
            </a:pPr>
            <a:r>
              <a:rPr lang="ru-RU" dirty="0">
                <a:solidFill>
                  <a:schemeClr val="bg1"/>
                </a:solidFill>
                <a:latin typeface="Proxima Nova ExCn Rg" panose="02000506030000020004" pitchFamily="2" charset="0"/>
              </a:rPr>
              <a:t>(на 03.09.2025 среди мужчин)</a:t>
            </a:r>
          </a:p>
        </p:txBody>
      </p:sp>
    </p:spTree>
    <p:extLst>
      <p:ext uri="{BB962C8B-B14F-4D97-AF65-F5344CB8AC3E}">
        <p14:creationId xmlns:p14="http://schemas.microsoft.com/office/powerpoint/2010/main" val="174655538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36718</TotalTime>
  <Words>1530</Words>
  <Application>Microsoft Office PowerPoint</Application>
  <PresentationFormat>Экран (16:9)</PresentationFormat>
  <Paragraphs>514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Calibri</vt:lpstr>
      <vt:lpstr>Proxima Nova ExCn Rg</vt:lpstr>
      <vt:lpstr>Arial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Кирилл Краснов</dc:creator>
  <cp:lastModifiedBy>Линар Мустафин</cp:lastModifiedBy>
  <cp:revision>74</cp:revision>
  <dcterms:created xsi:type="dcterms:W3CDTF">2023-09-11T13:54:55Z</dcterms:created>
  <dcterms:modified xsi:type="dcterms:W3CDTF">2025-09-09T13:41:01Z</dcterms:modified>
</cp:coreProperties>
</file>