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03" r:id="rId2"/>
    <p:sldId id="304" r:id="rId3"/>
    <p:sldId id="348" r:id="rId4"/>
    <p:sldId id="272" r:id="rId5"/>
    <p:sldId id="308" r:id="rId6"/>
    <p:sldId id="358" r:id="rId7"/>
    <p:sldId id="359" r:id="rId8"/>
    <p:sldId id="346" r:id="rId9"/>
    <p:sldId id="316" r:id="rId10"/>
    <p:sldId id="317" r:id="rId11"/>
    <p:sldId id="360" r:id="rId12"/>
    <p:sldId id="361" r:id="rId13"/>
    <p:sldId id="362" r:id="rId14"/>
    <p:sldId id="305" r:id="rId1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anose="020B0604020202020204" charset="-52"/>
      <p:regular r:id="rId21"/>
      <p:bold r:id="rId22"/>
      <p:italic r:id="rId23"/>
      <p:boldItalic r:id="rId24"/>
    </p:embeddedFont>
    <p:embeddedFont>
      <p:font typeface="Proxima Nova ExCn Rg" panose="0200050603000002000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">
          <p15:clr>
            <a:srgbClr val="A4A3A4"/>
          </p15:clr>
        </p15:guide>
        <p15:guide id="3" pos="215">
          <p15:clr>
            <a:srgbClr val="A4A3A4"/>
          </p15:clr>
        </p15:guide>
        <p15:guide id="4" pos="5545">
          <p15:clr>
            <a:srgbClr val="A4A3A4"/>
          </p15:clr>
        </p15:guide>
        <p15:guide id="5" orient="horz" pos="3094" userDrawn="1">
          <p15:clr>
            <a:srgbClr val="A4A3A4"/>
          </p15:clr>
        </p15:guide>
        <p15:guide id="6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863D"/>
    <a:srgbClr val="FFFFFF"/>
    <a:srgbClr val="005DA2"/>
    <a:srgbClr val="00487E"/>
    <a:srgbClr val="002846"/>
    <a:srgbClr val="005392"/>
    <a:srgbClr val="000000"/>
    <a:srgbClr val="6E4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1"/>
    <p:restoredTop sz="94436"/>
  </p:normalViewPr>
  <p:slideViewPr>
    <p:cSldViewPr>
      <p:cViewPr varScale="1">
        <p:scale>
          <a:sx n="148" d="100"/>
          <a:sy n="148" d="100"/>
        </p:scale>
        <p:origin x="162" y="144"/>
      </p:cViewPr>
      <p:guideLst>
        <p:guide orient="horz" pos="146"/>
        <p:guide pos="215"/>
        <p:guide pos="5545"/>
        <p:guide orient="horz" pos="309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C440-4B5A-8E45-A2AE-8074E1B2772C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168ED-CB2B-9C43-B9CF-6DDE997F1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28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554B5B7A-EB65-BC77-117F-4FDCE65DED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0" r="8670" b="18821"/>
          <a:stretch/>
        </p:blipFill>
        <p:spPr bwMode="auto">
          <a:xfrm>
            <a:off x="-11" y="-3370"/>
            <a:ext cx="9144011" cy="514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220B6E0-D6B7-6845-8B06-F274162F1CC6}"/>
              </a:ext>
            </a:extLst>
          </p:cNvPr>
          <p:cNvSpPr/>
          <p:nvPr/>
        </p:nvSpPr>
        <p:spPr>
          <a:xfrm rot="10800000">
            <a:off x="-15" y="-10"/>
            <a:ext cx="9144014" cy="5143510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5">
            <a:extLst>
              <a:ext uri="{FF2B5EF4-FFF2-40B4-BE49-F238E27FC236}">
                <a16:creationId xmlns:a16="http://schemas.microsoft.com/office/drawing/2014/main" id="{C2A8D998-ABE0-FECE-568A-84CCE61794FC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158964" y="572200"/>
            <a:ext cx="1128148" cy="768308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3F1E80-DBD7-3BA3-7001-F21556D4916E}"/>
              </a:ext>
            </a:extLst>
          </p:cNvPr>
          <p:cNvSpPr/>
          <p:nvPr/>
        </p:nvSpPr>
        <p:spPr>
          <a:xfrm>
            <a:off x="328557" y="2166704"/>
            <a:ext cx="8486887" cy="139515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"/>
              </a:rPr>
              <a:t>ОТЧЕТ МУЖСКОЙ СБОРНОЙ КОМАНДЫ РОССИИ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"/>
              </a:rPr>
              <a:t>ПО ПРЫЖКАМ НА ЛЫЖАХ С ТРАМПЛИНА</a:t>
            </a:r>
          </a:p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"/>
              </a:rPr>
              <a:t>В СЕЗОНЕ 2025-2026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DB65E55-2E0F-A761-A685-D22587F91917}"/>
              </a:ext>
            </a:extLst>
          </p:cNvPr>
          <p:cNvSpPr/>
          <p:nvPr/>
        </p:nvSpPr>
        <p:spPr>
          <a:xfrm>
            <a:off x="341313" y="4066922"/>
            <a:ext cx="6255695" cy="79097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Результаты соревновательного периода,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Выводы в спортивном сезоне 2025-2026 гг.</a:t>
            </a:r>
          </a:p>
          <a:p>
            <a:pPr>
              <a:lnSpc>
                <a:spcPct val="80000"/>
              </a:lnSpc>
            </a:pPr>
            <a:endParaRPr lang="ru-RU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90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70C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70C0"/>
                </a:solidFill>
                <a:latin typeface="Montserrat" panose="00000500000000000000" pitchFamily="2" charset="-52"/>
              </a:rPr>
              <a:t>(юниорки, девушки)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/>
        </p:nvGraphicFramePr>
        <p:xfrm>
          <a:off x="341313" y="1180654"/>
          <a:ext cx="8461377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380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Пак Полина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Ермак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Пак Алина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Скоробогатых</a:t>
                      </a:r>
                      <a:endParaRPr lang="ru-RU" sz="1200" b="0" i="1" kern="1200" dirty="0">
                        <a:solidFill>
                          <a:schemeClr val="tx1"/>
                        </a:solidFill>
                        <a:effectLst/>
                        <a:latin typeface="Montserrat" panose="00000500000000000000" pitchFamily="2" charset="-52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Аглетдинова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юниорки командные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Журкова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Иванова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Скоробогатых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Э.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Шукшина Е.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Аглетдинова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Марчукова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Т.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юниорки </a:t>
                      </a: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c</a:t>
                      </a:r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Римденок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В.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Марчукова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Т.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Пак Полина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Пак Алина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338045"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личные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Пак Алина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Аглетдинова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4. Пак П.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5.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6.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ПР девушки смешанные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Пак П.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Пак А.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ПР девушки командные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Ахматнурова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Э.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Лидовская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М.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Славиогло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Шукшина Е.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Аглетдинова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С.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C1C19F4-0462-4E62-B0E7-448E90869479}"/>
              </a:ext>
            </a:extLst>
          </p:cNvPr>
          <p:cNvSpPr txBox="1"/>
          <p:nvPr/>
        </p:nvSpPr>
        <p:spPr>
          <a:xfrm>
            <a:off x="319208" y="4719351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состав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юниорки, девушки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 10 человек,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i="1" dirty="0"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езервный состав (юниорки, девушки): 5 человек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9BD30505-972B-9CD5-BF67-F62F313DBBF8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4401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0B0D4-92D8-2126-873D-235F3EE2D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7BE5FE8-6CFC-F3B3-AD45-DC562961AF51}"/>
              </a:ext>
            </a:extLst>
          </p:cNvPr>
          <p:cNvSpPr/>
          <p:nvPr/>
        </p:nvSpPr>
        <p:spPr>
          <a:xfrm>
            <a:off x="341312" y="62199"/>
            <a:ext cx="8461376" cy="758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i="1" dirty="0">
                <a:solidFill>
                  <a:srgbClr val="002060"/>
                </a:solidFill>
                <a:latin typeface="Montserrat" panose="00000500000000000000" pitchFamily="2" charset="-52"/>
              </a:rPr>
              <a:t>(МУЖЧИНЫ,ЮНИОРЫ) </a:t>
            </a:r>
          </a:p>
        </p:txBody>
      </p:sp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78E1774D-4747-37BD-4CAE-25B8B898443F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82390" y="-34367"/>
            <a:ext cx="968976" cy="659906"/>
          </a:xfrm>
          <a:prstGeom prst="rect">
            <a:avLst/>
          </a:prstGeom>
          <a:noFill/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D698450-CC9C-F84D-6952-9D1723454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727939"/>
              </p:ext>
            </p:extLst>
          </p:nvPr>
        </p:nvGraphicFramePr>
        <p:xfrm>
          <a:off x="342898" y="797336"/>
          <a:ext cx="8291120" cy="4283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7123">
                  <a:extLst>
                    <a:ext uri="{9D8B030D-6E8A-4147-A177-3AD203B41FA5}">
                      <a16:colId xmlns:a16="http://schemas.microsoft.com/office/drawing/2014/main" val="1095877770"/>
                    </a:ext>
                  </a:extLst>
                </a:gridCol>
                <a:gridCol w="1264063">
                  <a:extLst>
                    <a:ext uri="{9D8B030D-6E8A-4147-A177-3AD203B41FA5}">
                      <a16:colId xmlns:a16="http://schemas.microsoft.com/office/drawing/2014/main" val="2900301695"/>
                    </a:ext>
                  </a:extLst>
                </a:gridCol>
                <a:gridCol w="91355">
                  <a:extLst>
                    <a:ext uri="{9D8B030D-6E8A-4147-A177-3AD203B41FA5}">
                      <a16:colId xmlns:a16="http://schemas.microsoft.com/office/drawing/2014/main" val="2586654326"/>
                    </a:ext>
                  </a:extLst>
                </a:gridCol>
                <a:gridCol w="1546526">
                  <a:extLst>
                    <a:ext uri="{9D8B030D-6E8A-4147-A177-3AD203B41FA5}">
                      <a16:colId xmlns:a16="http://schemas.microsoft.com/office/drawing/2014/main" val="2042034152"/>
                    </a:ext>
                  </a:extLst>
                </a:gridCol>
                <a:gridCol w="1320765">
                  <a:extLst>
                    <a:ext uri="{9D8B030D-6E8A-4147-A177-3AD203B41FA5}">
                      <a16:colId xmlns:a16="http://schemas.microsoft.com/office/drawing/2014/main" val="4182358993"/>
                    </a:ext>
                  </a:extLst>
                </a:gridCol>
                <a:gridCol w="1280710">
                  <a:extLst>
                    <a:ext uri="{9D8B030D-6E8A-4147-A177-3AD203B41FA5}">
                      <a16:colId xmlns:a16="http://schemas.microsoft.com/office/drawing/2014/main" val="4185663125"/>
                    </a:ext>
                  </a:extLst>
                </a:gridCol>
                <a:gridCol w="1470578">
                  <a:extLst>
                    <a:ext uri="{9D8B030D-6E8A-4147-A177-3AD203B41FA5}">
                      <a16:colId xmlns:a16="http://schemas.microsoft.com/office/drawing/2014/main" val="1335045839"/>
                    </a:ext>
                  </a:extLst>
                </a:gridCol>
              </a:tblGrid>
              <a:tr h="124072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Мужчины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204288"/>
                  </a:ext>
                </a:extLst>
              </a:tr>
              <a:tr h="13031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 К90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 К120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 командные К-120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ЧР - смешанные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ФКР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ФКР общий зачет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788963887"/>
                  </a:ext>
                </a:extLst>
              </a:tr>
              <a:tr h="938277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Садреев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Климов Е.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Маньков И.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Джафаров З.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Котик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Пуртов М.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Садреев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Климов Е.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Маньков И.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Пуртов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Котик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Баженов А.</a:t>
                      </a: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Маньков И.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Климов Е.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Котик К.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Назаров М.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Колобов М.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Баженов А.</a:t>
                      </a:r>
                    </a:p>
                    <a:p>
                      <a:pPr marL="495300" indent="-26987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Колобов М.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Баженов А.    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Назаров М.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Котик К.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Альчиков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М.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Мустафин В.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Климов Е.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Пуртов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Альчиков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Трофимов Р.</a:t>
                      </a:r>
                    </a:p>
                    <a:p>
                      <a:pPr marL="24003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Климов Е.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Котик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Трофимов Р.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 К.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Букин Д.</a:t>
                      </a:r>
                    </a:p>
                    <a:p>
                      <a:pPr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28349466"/>
                  </a:ext>
                </a:extLst>
              </a:tr>
              <a:tr h="117285">
                <a:tc grid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Юниоры – юноши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520909"/>
                  </a:ext>
                </a:extLst>
              </a:tr>
              <a:tr h="1378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юниоры лич.</a:t>
                      </a:r>
                      <a:endParaRPr lang="ru-RU" sz="9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юниоры ком.</a:t>
                      </a:r>
                      <a:endParaRPr lang="ru-RU" sz="90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юниоры </a:t>
                      </a:r>
                      <a:r>
                        <a:rPr lang="en-US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мешанные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юноши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юноши ком.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 юноши смешанные</a:t>
                      </a:r>
                      <a:endParaRPr lang="ru-RU" sz="10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3776933248"/>
                  </a:ext>
                </a:extLst>
              </a:tr>
              <a:tr h="1196898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Мухин И.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Козлов И.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Антонов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Васильев Е.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Назаров Т.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Федюшин С.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Лидовский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124460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Васильев Е.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Антонов М.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Козлов И.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       Недопекин А.</a:t>
                      </a:r>
                    </a:p>
                    <a:p>
                      <a:pPr marL="20129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Пушкин А.</a:t>
                      </a:r>
                    </a:p>
                    <a:p>
                      <a:pPr marL="20129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Федюшин С.</a:t>
                      </a:r>
                    </a:p>
                    <a:p>
                      <a:pPr marL="20129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Мухин И.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  Козлов И.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Антонов М.</a:t>
                      </a:r>
                    </a:p>
                    <a:p>
                      <a:pPr marL="228600" lvl="0" indent="-228600">
                        <a:buFontTx/>
                        <a:buAutoNum type="arabicPeriod" startAt="2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        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20129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180340" indent="-2286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Федюшин С.</a:t>
                      </a:r>
                    </a:p>
                    <a:p>
                      <a:pPr marL="211455" indent="-2286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Богданов М.</a:t>
                      </a:r>
                    </a:p>
                    <a:p>
                      <a:pPr marL="211455" indent="-2286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</a:t>
                      </a:r>
                    </a:p>
                    <a:p>
                      <a:pPr marL="211455" indent="-2286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Антонов Д.</a:t>
                      </a:r>
                    </a:p>
                    <a:p>
                      <a:pPr marL="180340" indent="-228600">
                        <a:buFont typeface="+mj-lt"/>
                        <a:buAutoNum type="arabicPeriod"/>
                      </a:pP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180340" indent="-2286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Калинин Д.</a:t>
                      </a:r>
                    </a:p>
                    <a:p>
                      <a:pPr marL="18034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222250" indent="-22860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  Калинин Д.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Коханов М.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Антонов Д.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Богданов М.</a:t>
                      </a:r>
                    </a:p>
                    <a:p>
                      <a:pPr marL="201295" indent="-22860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 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Лидовский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Линков Ю.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Быстров Д.</a:t>
                      </a:r>
                    </a:p>
                    <a:p>
                      <a:pPr marL="201295">
                        <a:buNone/>
                      </a:pP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Гималетдинов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    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Галушка М.</a:t>
                      </a:r>
                    </a:p>
                    <a:p>
                      <a:pPr marL="240665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Сабуров Г.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51130">
                        <a:buNone/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141971395"/>
                  </a:ext>
                </a:extLst>
              </a:tr>
              <a:tr h="20744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Спартакиада </a:t>
                      </a:r>
                      <a:r>
                        <a:rPr lang="ru-RU" sz="900" b="1" i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</a:t>
                      </a: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 marL="124460" algn="ctr">
                        <a:buNone/>
                      </a:pPr>
                      <a:r>
                        <a:rPr lang="ru-RU" sz="900" b="1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Спартакиада ком.</a:t>
                      </a:r>
                      <a:endParaRPr lang="ru-RU" sz="9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algn="l">
                        <a:buNone/>
                      </a:pP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Спартакиада </a:t>
                      </a:r>
                      <a:r>
                        <a:rPr lang="en-US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ru-RU" sz="900" b="1" i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мешанные</a:t>
                      </a:r>
                      <a:endParaRPr lang="ru-RU" sz="9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22860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22860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151130">
                        <a:buNone/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3675803538"/>
                  </a:ext>
                </a:extLst>
              </a:tr>
              <a:tr h="938277"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Гималетдинов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 Я.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Коханов М.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Галушка М.</a:t>
                      </a:r>
                    </a:p>
                    <a:p>
                      <a:pPr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gridSpan="2">
                  <a:txBody>
                    <a:bodyPr/>
                    <a:lstStyle/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Лидовский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Антонов Д.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Гималетдинов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Коханов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М.</a:t>
                      </a:r>
                    </a:p>
                    <a:p>
                      <a:pPr marL="228600" indent="-228600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Мангилев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Горький Е.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Тюстин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34925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Недопекин А.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Коханов М. 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Гималетдинов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Серегин Д.        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Беленок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</a:p>
                    <a:p>
                      <a:pPr marL="443230" indent="-228600">
                        <a:buFont typeface="+mj-lt"/>
                        <a:buAutoNum type="arabicPeriod"/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8600">
                        <a:buNone/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201295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22860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tc>
                  <a:txBody>
                    <a:bodyPr/>
                    <a:lstStyle/>
                    <a:p>
                      <a:pPr marL="151130">
                        <a:buNone/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0854" marR="40854" marT="0" marB="0"/>
                </a:tc>
                <a:extLst>
                  <a:ext uri="{0D108BD9-81ED-4DB2-BD59-A6C34878D82A}">
                    <a16:rowId xmlns:a16="http://schemas.microsoft.com/office/drawing/2014/main" val="2559046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405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8A9D0-5551-866F-5234-801A66DD9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2E1ADD1E-B9D9-8103-D3F1-EC7A7A3DA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" t="14473" r="15606" b="14354"/>
          <a:stretch/>
        </p:blipFill>
        <p:spPr bwMode="auto">
          <a:xfrm>
            <a:off x="4250" y="4280"/>
            <a:ext cx="914401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8D04A95E-E839-9D9A-5B1A-44FE800365A2}"/>
              </a:ext>
            </a:extLst>
          </p:cNvPr>
          <p:cNvSpPr/>
          <p:nvPr/>
        </p:nvSpPr>
        <p:spPr>
          <a:xfrm>
            <a:off x="222888" y="266759"/>
            <a:ext cx="8579800" cy="752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ВЫВОДЫ СПОРТИВНОГО СЕЗОНА 2025-2026</a:t>
            </a:r>
          </a:p>
          <a:p>
            <a:pPr>
              <a:lnSpc>
                <a:spcPct val="80000"/>
              </a:lnSpc>
            </a:pPr>
            <a:endParaRPr lang="ru-RU" sz="40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6BB60F96-1D6E-8875-12D7-CCAE1EF183D8}"/>
              </a:ext>
            </a:extLst>
          </p:cNvPr>
          <p:cNvSpPr/>
          <p:nvPr/>
        </p:nvSpPr>
        <p:spPr>
          <a:xfrm>
            <a:off x="222887" y="1019413"/>
            <a:ext cx="8669593" cy="3999398"/>
          </a:xfrm>
          <a:prstGeom prst="roundRect">
            <a:avLst>
              <a:gd name="adj" fmla="val 8588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/>
              <a:t> </a:t>
            </a:r>
            <a:r>
              <a:rPr lang="ru-RU" sz="1400" b="1" dirty="0"/>
              <a:t>Заключение мужская команда:</a:t>
            </a:r>
          </a:p>
          <a:p>
            <a:r>
              <a:rPr lang="ru-RU" sz="1400" dirty="0"/>
              <a:t>	1. Анализ эффективности подготовки спортивной сборной команды Российской Федерации по прыжкам на лыжах с трамплина (мужчины) на различных этапах годичного цикла подготовки, на основании имеющихся данных научно-методического обеспечения п</a:t>
            </a:r>
            <a:r>
              <a:rPr lang="en-US" sz="1400" dirty="0"/>
              <a:t>o</a:t>
            </a:r>
            <a:r>
              <a:rPr lang="ru-RU" sz="1400" dirty="0"/>
              <a:t>казал соответствие достигнутых результатов плановым. Задачи решены в установленные сроки, без привлечения дополнительных средств спортивной подготовки, что говорит о достаточно высокой эффективности решения поставленных задач.</a:t>
            </a:r>
          </a:p>
          <a:p>
            <a:r>
              <a:rPr lang="ru-RU" sz="1400" dirty="0"/>
              <a:t>	2. Анализ динамики уровня подготовленности спортсменов спортивной сборной команды Российской Федерации в период подготовки к Олимпийским Играм, в том числе, на различных этапах годичного цикла подготовки имеет позитивный тренд и в целом соответствует заданным параметрам подготовленности, в том числе прописанным в Целевой комплексной Программе.</a:t>
            </a:r>
          </a:p>
          <a:p>
            <a:r>
              <a:rPr lang="ru-RU" sz="1400" dirty="0"/>
              <a:t>	3. Анализ различных сторон подготовленности предполагаемых соперников на предстоящих спортивных соревнованиях, а также перспективах выступления спортивной сборной команды Российской Федерации на основных (главных) соревнованиях в рамках годичного и/или четырехлетнего цикла подготовки показал существенный прогресс зарубежных соперников и выявил ключевые направления усиления подготовки </a:t>
            </a:r>
            <a:r>
              <a:rPr lang="ru-RU" sz="1400"/>
              <a:t>российских спортсменов. </a:t>
            </a:r>
            <a:r>
              <a:rPr lang="ru-RU" sz="1400" dirty="0"/>
              <a:t>В первую очередь - повышение конкуренции внутри команды России, техническое совершенствование прыжков на лыжах с трамплина, улучшение МТО согласно новых правил ФИС. </a:t>
            </a:r>
          </a:p>
        </p:txBody>
      </p:sp>
    </p:spTree>
    <p:extLst>
      <p:ext uri="{BB962C8B-B14F-4D97-AF65-F5344CB8AC3E}">
        <p14:creationId xmlns:p14="http://schemas.microsoft.com/office/powerpoint/2010/main" val="2214303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598E6-7277-BE6E-1183-617F87C5E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23283C7D-6F77-107F-C1F0-9D16180C52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" t="14473" r="15606" b="14354"/>
          <a:stretch/>
        </p:blipFill>
        <p:spPr bwMode="auto">
          <a:xfrm>
            <a:off x="4250" y="-6465"/>
            <a:ext cx="914401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с двумя скругленными противолежащими углами 3">
            <a:extLst>
              <a:ext uri="{FF2B5EF4-FFF2-40B4-BE49-F238E27FC236}">
                <a16:creationId xmlns:a16="http://schemas.microsoft.com/office/drawing/2014/main" id="{0E06C1D6-F46D-72D5-946A-88D1EBE06B2E}"/>
              </a:ext>
            </a:extLst>
          </p:cNvPr>
          <p:cNvSpPr/>
          <p:nvPr/>
        </p:nvSpPr>
        <p:spPr>
          <a:xfrm>
            <a:off x="222888" y="266759"/>
            <a:ext cx="8579800" cy="752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ВЫВОДЫ СПОРТИВНОГО СЕЗОНА 2025-2026</a:t>
            </a:r>
          </a:p>
          <a:p>
            <a:pPr>
              <a:lnSpc>
                <a:spcPct val="80000"/>
              </a:lnSpc>
            </a:pPr>
            <a:endParaRPr lang="ru-RU" sz="4000" b="1" dirty="0">
              <a:solidFill>
                <a:schemeClr val="bg1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7" name="Прямоугольник с двумя скругленными противолежащими углами 9">
            <a:extLst>
              <a:ext uri="{FF2B5EF4-FFF2-40B4-BE49-F238E27FC236}">
                <a16:creationId xmlns:a16="http://schemas.microsoft.com/office/drawing/2014/main" id="{C4DB18AA-2490-8815-A242-071767C3EA6A}"/>
              </a:ext>
            </a:extLst>
          </p:cNvPr>
          <p:cNvSpPr/>
          <p:nvPr/>
        </p:nvSpPr>
        <p:spPr>
          <a:xfrm>
            <a:off x="222889" y="1019413"/>
            <a:ext cx="8669592" cy="3999398"/>
          </a:xfrm>
          <a:prstGeom prst="roundRect">
            <a:avLst>
              <a:gd name="adj" fmla="val 8588"/>
            </a:avLst>
          </a:prstGeom>
          <a:solidFill>
            <a:srgbClr val="C00000">
              <a:alpha val="81000"/>
            </a:srgb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/>
              <a:t> </a:t>
            </a:r>
            <a:r>
              <a:rPr lang="ru-RU" sz="1400" b="1" dirty="0"/>
              <a:t>Заключение женская команда:</a:t>
            </a:r>
          </a:p>
          <a:p>
            <a:r>
              <a:rPr lang="ru-RU" sz="1400" dirty="0"/>
              <a:t>	1. Анализ эффективности подготовки спортивной сборной команды Российской Федерации по прыжкам на лыжах с трамплина (женщины) на различных этапах годичного цикла подготовки, на основании имеющихся данных научно-методического обеспечения п</a:t>
            </a:r>
            <a:r>
              <a:rPr lang="en-US" sz="1400" dirty="0"/>
              <a:t>o</a:t>
            </a:r>
            <a:r>
              <a:rPr lang="ru-RU" sz="1400" dirty="0"/>
              <a:t>казал не полное соответствие достигнутых результатов с плановыми. Задачи решены частично, что говорит о средней эффективности решения поставленных задач.</a:t>
            </a:r>
          </a:p>
          <a:p>
            <a:r>
              <a:rPr lang="ru-RU" sz="1400" dirty="0"/>
              <a:t>	2. Анализ динамики уровня подготовленности спортсменок спортивной сборной команды Российской Федерации в период подготовки к Олимпийским играм, в том числе, на различных этапах годичного цикла подготовки имеет  волнообразный тренд и не полностью соответствует заданным параметрам подготовленности, в том числе прописанным в Целевой комплексной программе.</a:t>
            </a:r>
          </a:p>
          <a:p>
            <a:r>
              <a:rPr lang="ru-RU" sz="1400" dirty="0"/>
              <a:t>	3. Анализ различных сторон подготовленности предполагаемых соперников на предстоящих спортивных соревнованиях, а также перспективах выступления спортивной сборной команды Российской Федерации на основных (главных) соревнованиях в рамках годичного и четырехлетнего цикла подготовки показал существенный прогресс зарубежных соперниц и выявил ключевые направления для усиления подготовки российских спортсменок. В первую очередь – техническое совершенствование прыжка на лыжах с трамплина, профессионализм спортсменок, улучшение МТО согласно новых правил ФИС.</a:t>
            </a:r>
          </a:p>
        </p:txBody>
      </p:sp>
    </p:spTree>
    <p:extLst>
      <p:ext uri="{BB962C8B-B14F-4D97-AF65-F5344CB8AC3E}">
        <p14:creationId xmlns:p14="http://schemas.microsoft.com/office/powerpoint/2010/main" val="1519340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31F74E88-B199-5908-5709-60E07D21B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" t="7829" r="199" b="9751"/>
          <a:stretch/>
        </p:blipFill>
        <p:spPr bwMode="auto">
          <a:xfrm>
            <a:off x="-63514" y="0"/>
            <a:ext cx="920751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4D224E6-F006-54A4-DAA2-9E307B5BB6A9}"/>
              </a:ext>
            </a:extLst>
          </p:cNvPr>
          <p:cNvSpPr/>
          <p:nvPr/>
        </p:nvSpPr>
        <p:spPr>
          <a:xfrm>
            <a:off x="443345" y="3302444"/>
            <a:ext cx="7053980" cy="15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ФЕДЕРАЦИЯ ПРЫЖКОВ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 ЛЫЖАХ С ТРАМПЛИНА</a:t>
            </a: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И ЛЫЖНОГО ДВОЕБОРЬЯ РОССИИ</a:t>
            </a:r>
          </a:p>
        </p:txBody>
      </p:sp>
      <p:pic>
        <p:nvPicPr>
          <p:cNvPr id="3" name="Рисунок 5">
            <a:extLst>
              <a:ext uri="{FF2B5EF4-FFF2-40B4-BE49-F238E27FC236}">
                <a16:creationId xmlns:a16="http://schemas.microsoft.com/office/drawing/2014/main" id="{46568330-1C98-421A-D042-CBA5DF9BCCAB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7552189" y="208803"/>
            <a:ext cx="1519605" cy="10349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5717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Росляков И.С.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Арефьев А.Н.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по физподготовке – </a:t>
            </a:r>
            <a:r>
              <a:rPr lang="ru-RU" sz="1400" b="1" dirty="0">
                <a:latin typeface="Proxima Nova ExCn Rg" panose="02000506030000020004" pitchFamily="2" charset="0"/>
              </a:rPr>
              <a:t>Велков А.А.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Чижов Г.В.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(юн.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Чичерин П.В.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(мужской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382330" y="892040"/>
            <a:ext cx="49509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Специалист по подготовке спортивного инвентаря – </a:t>
            </a:r>
            <a:r>
              <a:rPr lang="ru-RU" sz="1400" b="1" dirty="0">
                <a:latin typeface="Proxima Nova ExCn Rg" panose="02000506030000020004" pitchFamily="2" charset="0"/>
              </a:rPr>
              <a:t>Томилов В.Н.,</a:t>
            </a:r>
            <a:br>
              <a:rPr lang="ru-RU" sz="1400" b="1" dirty="0">
                <a:latin typeface="Proxima Nova ExCn Rg" panose="02000506030000020004" pitchFamily="2" charset="0"/>
              </a:rPr>
            </a:br>
            <a:r>
              <a:rPr lang="ru-RU" sz="1400" b="1" dirty="0">
                <a:latin typeface="Proxima Nova ExCn Rg" panose="02000506030000020004" pitchFamily="2" charset="0"/>
              </a:rPr>
              <a:t>Киселев 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 – </a:t>
            </a:r>
            <a:r>
              <a:rPr lang="ru-RU" sz="1400" b="1" dirty="0">
                <a:latin typeface="Proxima Nova ExCn Rg" panose="02000506030000020004" pitchFamily="2" charset="0"/>
              </a:rPr>
              <a:t>Шереметьев С.Г.</a:t>
            </a:r>
            <a:r>
              <a:rPr lang="ru-RU" sz="1400" dirty="0">
                <a:latin typeface="Proxima Nova ExCn Rg" panose="02000506030000020004" pitchFamily="2" charset="0"/>
              </a:rPr>
              <a:t> 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Андриевский А.Л.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Психолог – </a:t>
            </a:r>
            <a:r>
              <a:rPr lang="ru-RU" sz="1400" b="1" dirty="0">
                <a:latin typeface="Proxima Nova ExCn Rg" panose="02000506030000020004" pitchFamily="2" charset="0"/>
              </a:rPr>
              <a:t>Финогенов А.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Руководитель КНГ – </a:t>
            </a:r>
            <a:r>
              <a:rPr lang="ru-RU" sz="1400" b="1" dirty="0">
                <a:latin typeface="Proxima Nova ExCn Rg" panose="02000506030000020004" pitchFamily="2" charset="0"/>
              </a:rPr>
              <a:t>Горбунов С.А. </a:t>
            </a:r>
            <a:r>
              <a:rPr lang="ru-RU" sz="1400" dirty="0">
                <a:latin typeface="Proxima Nova ExCn Rg" panose="02000506030000020004" pitchFamily="2" charset="0"/>
              </a:rPr>
              <a:t>(ВНИИФК)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DDEA466-E208-B7F5-FCB4-061C2BEB9F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t="20276" b="8019"/>
          <a:stretch/>
        </p:blipFill>
        <p:spPr>
          <a:xfrm>
            <a:off x="-1" y="2779769"/>
            <a:ext cx="4572000" cy="2363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8E7B27C-A10D-1D7B-6069-A250D0091C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4" r="3785" b="15764"/>
          <a:stretch/>
        </p:blipFill>
        <p:spPr>
          <a:xfrm>
            <a:off x="4571999" y="2783407"/>
            <a:ext cx="4571565" cy="236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068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1520" y="892040"/>
            <a:ext cx="43204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Главный тренер – </a:t>
            </a:r>
            <a:r>
              <a:rPr lang="ru-RU" sz="1400" b="1" dirty="0">
                <a:latin typeface="Proxima Nova ExCn Rg" panose="02000506030000020004" pitchFamily="2" charset="0"/>
              </a:rPr>
              <a:t>Плехов Е.Ю.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Старший 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Шестоперов Р.Ю.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Гаранин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Баринов М.В.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 err="1">
                <a:latin typeface="Proxima Nova ExCn Rg" panose="02000506030000020004" pitchFamily="2" charset="0"/>
              </a:rPr>
              <a:t>Аввакумова</a:t>
            </a:r>
            <a:r>
              <a:rPr lang="ru-RU" sz="1400" b="1" dirty="0">
                <a:latin typeface="Proxima Nova ExCn Rg" panose="02000506030000020004" pitchFamily="2" charset="0"/>
              </a:rPr>
              <a:t> И.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Аналитик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>
                <a:latin typeface="Proxima Nova ExCn Rg" panose="02000506030000020004" pitchFamily="2" charset="0"/>
              </a:rPr>
              <a:t>Тихонова С.Д.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Тренер (</a:t>
            </a:r>
            <a:r>
              <a:rPr lang="ru-RU" sz="1400" dirty="0" err="1">
                <a:latin typeface="Proxima Nova ExCn Rg" panose="02000506030000020004" pitchFamily="2" charset="0"/>
              </a:rPr>
              <a:t>осн</a:t>
            </a:r>
            <a:r>
              <a:rPr lang="ru-RU" sz="1400" dirty="0">
                <a:latin typeface="Proxima Nova ExCn Rg" panose="02000506030000020004" pitchFamily="2" charset="0"/>
              </a:rPr>
              <a:t>. состав) – </a:t>
            </a:r>
            <a:r>
              <a:rPr lang="ru-RU" sz="1400" b="1" dirty="0" err="1">
                <a:latin typeface="Proxima Nova ExCn Rg" panose="02000506030000020004" pitchFamily="2" charset="0"/>
              </a:rPr>
              <a:t>Хазетдинов</a:t>
            </a:r>
            <a:r>
              <a:rPr lang="ru-RU" sz="1400" b="1" dirty="0">
                <a:latin typeface="Proxima Nova ExCn Rg" panose="02000506030000020004" pitchFamily="2" charset="0"/>
              </a:rPr>
              <a:t> И.Р.</a:t>
            </a:r>
            <a:r>
              <a:rPr lang="ru-RU" sz="1400" dirty="0">
                <a:latin typeface="Proxima Nova ExCn Rg" panose="02000506030000020004" pitchFamily="2" charset="0"/>
              </a:rPr>
              <a:t> (ФГБУ ЦСП)</a:t>
            </a:r>
          </a:p>
          <a:p>
            <a:endParaRPr lang="ru-RU" sz="1400" dirty="0">
              <a:latin typeface="Proxima Nova ExCn Rg" panose="02000506030000020004" pitchFamily="2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8B0626F-FAA7-494B-992B-0C2B63DB823E}"/>
              </a:ext>
            </a:extLst>
          </p:cNvPr>
          <p:cNvSpPr/>
          <p:nvPr/>
        </p:nvSpPr>
        <p:spPr>
          <a:xfrm>
            <a:off x="251520" y="171778"/>
            <a:ext cx="8461376" cy="720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ТРЕНЕРЫ И СПЕЦИАЛИСТЫ КОМАНДЫ</a:t>
            </a:r>
          </a:p>
          <a:p>
            <a:pPr>
              <a:lnSpc>
                <a:spcPct val="80000"/>
              </a:lnSpc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latin typeface="Proxima Nova ExCn Rg" panose="02000506030000020004" pitchFamily="2" charset="0"/>
              </a:rPr>
              <a:t>(женский состав)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CDC1FE-EA7A-97A1-6C13-E08EC3F501D6}"/>
              </a:ext>
            </a:extLst>
          </p:cNvPr>
          <p:cNvSpPr/>
          <p:nvPr/>
        </p:nvSpPr>
        <p:spPr>
          <a:xfrm>
            <a:off x="4662010" y="892040"/>
            <a:ext cx="44819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Proxima Nova ExCn Rg" panose="02000506030000020004" pitchFamily="2" charset="0"/>
              </a:rPr>
              <a:t>Техник по эксплуатации и ремонту спортивной техники</a:t>
            </a:r>
            <a:br>
              <a:rPr lang="ru-RU" sz="1400" dirty="0">
                <a:latin typeface="Proxima Nova ExCn Rg" panose="02000506030000020004" pitchFamily="2" charset="0"/>
              </a:rPr>
            </a:b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 err="1">
                <a:latin typeface="Proxima Nova ExCn Rg" panose="02000506030000020004" pitchFamily="2" charset="0"/>
              </a:rPr>
              <a:t>Негребецкий</a:t>
            </a:r>
            <a:r>
              <a:rPr lang="ru-RU" sz="1400" b="1" dirty="0">
                <a:latin typeface="Proxima Nova ExCn Rg" panose="02000506030000020004" pitchFamily="2" charset="0"/>
              </a:rPr>
              <a:t> В.О.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Врач</a:t>
            </a:r>
            <a:r>
              <a:rPr lang="ru-RU" sz="1400" b="1" dirty="0">
                <a:latin typeface="Proxima Nova ExCn Rg" panose="02000506030000020004" pitchFamily="2" charset="0"/>
              </a:rPr>
              <a:t> </a:t>
            </a:r>
            <a:r>
              <a:rPr lang="ru-RU" sz="1400" dirty="0">
                <a:latin typeface="Proxima Nova ExCn Rg" panose="02000506030000020004" pitchFamily="2" charset="0"/>
              </a:rPr>
              <a:t>– </a:t>
            </a:r>
            <a:r>
              <a:rPr lang="ru-RU" sz="1400" b="1" dirty="0">
                <a:latin typeface="Proxima Nova ExCn Rg" panose="02000506030000020004" pitchFamily="2" charset="0"/>
              </a:rPr>
              <a:t>Виноградов И.А. </a:t>
            </a:r>
            <a:r>
              <a:rPr lang="ru-RU" sz="1400" dirty="0">
                <a:latin typeface="Proxima Nova ExCn Rg" panose="02000506030000020004" pitchFamily="2" charset="0"/>
              </a:rPr>
              <a:t>(ФМБА)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Массажист/физиотерапевт – </a:t>
            </a:r>
            <a:r>
              <a:rPr lang="ru-RU" sz="1400" b="1" dirty="0">
                <a:latin typeface="Proxima Nova ExCn Rg" panose="02000506030000020004" pitchFamily="2" charset="0"/>
              </a:rPr>
              <a:t>Пучкова И.Б. </a:t>
            </a:r>
            <a:r>
              <a:rPr lang="ru-RU" sz="1400" dirty="0">
                <a:latin typeface="Proxima Nova ExCn Rg" panose="02000506030000020004" pitchFamily="2" charset="0"/>
              </a:rPr>
              <a:t>(ФМБА) 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Начальник команды – </a:t>
            </a:r>
            <a:r>
              <a:rPr lang="ru-RU" sz="1400" b="1" dirty="0">
                <a:latin typeface="Proxima Nova ExCn Rg" panose="02000506030000020004" pitchFamily="2" charset="0"/>
              </a:rPr>
              <a:t>Воробей М.Б.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Ковалев П.В.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  <a:p>
            <a:r>
              <a:rPr lang="ru-RU" sz="1400" dirty="0">
                <a:latin typeface="Proxima Nova ExCn Rg" panose="02000506030000020004" pitchFamily="2" charset="0"/>
              </a:rPr>
              <a:t>Администратор – </a:t>
            </a:r>
            <a:r>
              <a:rPr lang="ru-RU" sz="1400" b="1" dirty="0">
                <a:latin typeface="Proxima Nova ExCn Rg" panose="02000506030000020004" pitchFamily="2" charset="0"/>
              </a:rPr>
              <a:t>Косенко А.В. </a:t>
            </a:r>
            <a:r>
              <a:rPr lang="ru-RU" sz="1400" dirty="0">
                <a:latin typeface="Proxima Nova ExCn Rg" panose="02000506030000020004" pitchFamily="2" charset="0"/>
              </a:rPr>
              <a:t>(ФГБУ ЦСП)</a:t>
            </a:r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0C3D6DBE-0544-6ACF-0BC1-50FC2F1FDA82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F55544-D0FF-F74D-DBD9-0F2EEB9D0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" t="36381" r="11909" b="7406"/>
          <a:stretch>
            <a:fillRect/>
          </a:stretch>
        </p:blipFill>
        <p:spPr>
          <a:xfrm>
            <a:off x="-1" y="2707921"/>
            <a:ext cx="6316734" cy="24355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47D23F-0708-CC20-082D-4B3FCAE24B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3" r="8136" b="1"/>
          <a:stretch>
            <a:fillRect/>
          </a:stretch>
        </p:blipFill>
        <p:spPr>
          <a:xfrm>
            <a:off x="6316733" y="2707922"/>
            <a:ext cx="2827267" cy="24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194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C701794-89DA-CE52-635B-FF851F6053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4" t="802" r="7627" b="11510"/>
          <a:stretch>
            <a:fillRect/>
          </a:stretch>
        </p:blipFill>
        <p:spPr bwMode="auto">
          <a:xfrm>
            <a:off x="1428750" y="0"/>
            <a:ext cx="77152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E87EA75-B1BE-694B-771C-915AE581E5EE}"/>
              </a:ext>
            </a:extLst>
          </p:cNvPr>
          <p:cNvSpPr/>
          <p:nvPr/>
        </p:nvSpPr>
        <p:spPr>
          <a:xfrm rot="10800000">
            <a:off x="-10" y="-9"/>
            <a:ext cx="7992390" cy="5143501"/>
          </a:xfrm>
          <a:prstGeom prst="rect">
            <a:avLst/>
          </a:prstGeom>
          <a:gradFill>
            <a:gsLst>
              <a:gs pos="11000">
                <a:schemeClr val="bg1">
                  <a:alpha val="0"/>
                </a:schemeClr>
              </a:gs>
              <a:gs pos="37000">
                <a:schemeClr val="bg1">
                  <a:alpha val="40000"/>
                </a:schemeClr>
              </a:gs>
              <a:gs pos="24000">
                <a:schemeClr val="bg1">
                  <a:alpha val="40000"/>
                </a:schemeClr>
              </a:gs>
              <a:gs pos="53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42BE05C-DBCF-9EB9-6E49-CD516459C4F0}"/>
              </a:ext>
            </a:extLst>
          </p:cNvPr>
          <p:cNvSpPr/>
          <p:nvPr/>
        </p:nvSpPr>
        <p:spPr>
          <a:xfrm>
            <a:off x="321212" y="1928575"/>
            <a:ext cx="4110240" cy="2342564"/>
          </a:xfrm>
          <a:prstGeom prst="roundRect">
            <a:avLst>
              <a:gd name="adj" fmla="val 3151"/>
            </a:avLst>
          </a:prstGeom>
          <a:solidFill>
            <a:srgbClr val="002060">
              <a:alpha val="80000"/>
            </a:srgbClr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6A85386B-FF7F-456F-5EDF-F60E0C46AF9D}"/>
              </a:ext>
            </a:extLst>
          </p:cNvPr>
          <p:cNvSpPr/>
          <p:nvPr/>
        </p:nvSpPr>
        <p:spPr>
          <a:xfrm>
            <a:off x="306515" y="220466"/>
            <a:ext cx="8448497" cy="4639694"/>
          </a:xfrm>
          <a:prstGeom prst="roundRect">
            <a:avLst>
              <a:gd name="adj" fmla="val 1849"/>
            </a:avLst>
          </a:prstGeom>
          <a:noFill/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05AA77C-719E-4C5A-C604-6B6E74CAA516}"/>
              </a:ext>
            </a:extLst>
          </p:cNvPr>
          <p:cNvSpPr/>
          <p:nvPr/>
        </p:nvSpPr>
        <p:spPr>
          <a:xfrm>
            <a:off x="472306" y="1954706"/>
            <a:ext cx="3959146" cy="2170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МУЖСКОЙ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Климов Евгений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Свердловская обл.,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Садреев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Данил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(2003, Республика Татарстан)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Назаров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(1994, Нижегородская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Маньков Илья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(2003,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Мустафин Владислав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Пуртов Михаил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(2002, Свердловская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</a:t>
            </a:r>
            <a:r>
              <a:rPr lang="ru-RU" sz="1400" b="1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Альчиков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 Максим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(2005, Пермский край)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8.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Баженов Александр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(1995, Сахалинская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Николаев Константин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(2000, Московская, Кемеровская обл.)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 </a:t>
            </a:r>
            <a:r>
              <a:rPr lang="ru-RU" sz="14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Мухин Игнатий 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(2006, Свердловская обл.)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749B250-AD33-38DD-5470-E9A931112144}"/>
              </a:ext>
            </a:extLst>
          </p:cNvPr>
          <p:cNvSpPr/>
          <p:nvPr/>
        </p:nvSpPr>
        <p:spPr>
          <a:xfrm>
            <a:off x="299193" y="494788"/>
            <a:ext cx="8448497" cy="1307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СОСТАВ СБОРНОЙ КОМАНДЫ</a:t>
            </a:r>
          </a:p>
          <a:p>
            <a:pPr algn="ctr">
              <a:lnSpc>
                <a:spcPct val="80000"/>
              </a:lnSpc>
            </a:pPr>
            <a:r>
              <a:rPr lang="ru-RU" sz="48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В СЕЗОНЕ 2025/2026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8903DF32-431F-646E-F570-2539925F25E4}"/>
              </a:ext>
            </a:extLst>
          </p:cNvPr>
          <p:cNvSpPr/>
          <p:nvPr/>
        </p:nvSpPr>
        <p:spPr>
          <a:xfrm>
            <a:off x="4446149" y="1928575"/>
            <a:ext cx="4308863" cy="2342565"/>
          </a:xfrm>
          <a:prstGeom prst="roundRect">
            <a:avLst>
              <a:gd name="adj" fmla="val 3151"/>
            </a:avLst>
          </a:prstGeom>
          <a:solidFill>
            <a:srgbClr val="C00000">
              <a:alpha val="80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2E32E4-1D27-711D-B2CA-D0DDABAF15C0}"/>
              </a:ext>
            </a:extLst>
          </p:cNvPr>
          <p:cNvSpPr/>
          <p:nvPr/>
        </p:nvSpPr>
        <p:spPr>
          <a:xfrm>
            <a:off x="4572000" y="1954706"/>
            <a:ext cx="4175690" cy="2342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ЖЕНСКИЙ СОСТАВ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1. Прокопьева Кристина (2000) - Н. Тагил - травма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2. Кустова Александра (1998) – Магадан – травма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3. Кручинина Кристина (2004) - С. Петербург – временно отстраненная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4.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Римденок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Валерия (2005) - С. Петербург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5. Мохова Елизавета (2003) - Магадан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6.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Скоробогатых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Эмилия (2008) -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7. Рогалева София (2008) -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8.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Каблукова</a:t>
            </a: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Ксения (1998) – Чайковский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9. Колясникова Валерия (2003) - Магадан</a:t>
            </a: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10.Поляничко Анна (2004) - </a:t>
            </a:r>
            <a:r>
              <a:rPr lang="ru-RU" sz="1400" dirty="0" err="1">
                <a:solidFill>
                  <a:schemeClr val="bg1"/>
                </a:solidFill>
                <a:latin typeface="Proxima Nova ExCn Rg" panose="02000506030000020004" pitchFamily="2" charset="0"/>
              </a:rPr>
              <a:t>С.Петербург</a:t>
            </a:r>
            <a:endParaRPr lang="ru-RU" sz="1400" dirty="0">
              <a:solidFill>
                <a:schemeClr val="bg1"/>
              </a:solidFill>
              <a:latin typeface="Proxima Nova ExCn Rg" panose="02000506030000020004" pitchFamily="2" charset="0"/>
            </a:endParaRPr>
          </a:p>
          <a:p>
            <a:pPr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  <a:latin typeface="Proxima Nova ExCn Rg" panose="02000506030000020004" pitchFamily="2" charset="0"/>
              </a:rPr>
              <a:t> 11. Махиня Ирма (2002) - Сочи</a:t>
            </a:r>
          </a:p>
        </p:txBody>
      </p:sp>
    </p:spTree>
    <p:extLst>
      <p:ext uri="{BB962C8B-B14F-4D97-AF65-F5344CB8AC3E}">
        <p14:creationId xmlns:p14="http://schemas.microsoft.com/office/powerpoint/2010/main" val="2488425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5E105AB6-A0D9-62D4-6B39-79D473265E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4" t="1207" r="26482" b="391"/>
          <a:stretch/>
        </p:blipFill>
        <p:spPr bwMode="auto">
          <a:xfrm>
            <a:off x="5292080" y="-6"/>
            <a:ext cx="3851920" cy="514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F4F2C76-AA47-639B-E939-E72F6C52EED0}"/>
              </a:ext>
            </a:extLst>
          </p:cNvPr>
          <p:cNvSpPr/>
          <p:nvPr/>
        </p:nvSpPr>
        <p:spPr>
          <a:xfrm rot="10800000">
            <a:off x="-8" y="-6"/>
            <a:ext cx="6822257" cy="5143501"/>
          </a:xfrm>
          <a:prstGeom prst="rect">
            <a:avLst/>
          </a:prstGeom>
          <a:gradFill>
            <a:gsLst>
              <a:gs pos="0">
                <a:srgbClr val="002060">
                  <a:alpha val="0"/>
                </a:srgbClr>
              </a:gs>
              <a:gs pos="51604">
                <a:srgbClr val="002060"/>
              </a:gs>
              <a:gs pos="22000">
                <a:srgbClr val="002060"/>
              </a:gs>
              <a:gs pos="100000">
                <a:srgbClr val="00206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578159"/>
              </p:ext>
            </p:extLst>
          </p:nvPr>
        </p:nvGraphicFramePr>
        <p:xfrm>
          <a:off x="296525" y="1834550"/>
          <a:ext cx="6012381" cy="2833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8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1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Повысить уровень координационной и скоростно-силовой подготовленности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2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Улучшение технических характеристик в фазах прыжка: стойка разгона, взлетная фаза, полетная фаза, подход к горе приземления и фазы приземления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3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Выйти на средний уровень длинны прыжка 93% от HS</a:t>
                      </a:r>
                      <a:endParaRPr lang="en" sz="1600" b="0" i="0" dirty="0">
                        <a:solidFill>
                          <a:schemeClr val="bg1"/>
                        </a:solidFill>
                        <a:latin typeface="Proxima Nova ExCn Rg" panose="02000506030000020004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Снизить уровень жирового компонента до уровня модельных характеристик 10,7%, (женский состав)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Просмотр перспективных спортсменов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189708"/>
                  </a:ext>
                </a:extLst>
              </a:tr>
              <a:tr h="221617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ru-RU" sz="2800" b="1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6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dirty="0">
                          <a:solidFill>
                            <a:schemeClr val="bg1"/>
                          </a:solidFill>
                          <a:latin typeface="Proxima Nova ExCn Rg" panose="02000506030000020004" pitchFamily="2" charset="0"/>
                        </a:rPr>
                        <a:t>Успешное выступление на, международных соревнованиях, Кубках России и Чемпионате России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3734254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4BE5292-3C92-0349-EE74-E333FEBFCF5C}"/>
              </a:ext>
            </a:extLst>
          </p:cNvPr>
          <p:cNvSpPr/>
          <p:nvPr/>
        </p:nvSpPr>
        <p:spPr>
          <a:xfrm>
            <a:off x="251519" y="505294"/>
            <a:ext cx="5895655" cy="1307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4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ЦЕЛИ И ЗАДАЧИ</a:t>
            </a:r>
          </a:p>
          <a:p>
            <a:pPr>
              <a:lnSpc>
                <a:spcPct val="80000"/>
              </a:lnSpc>
            </a:pPr>
            <a:r>
              <a:rPr lang="ru-RU" sz="4800" b="1" dirty="0">
                <a:solidFill>
                  <a:schemeClr val="bg1"/>
                </a:solidFill>
                <a:latin typeface="Proxima Nova ExCn Rg" panose="02000506030000020004" pitchFamily="2" charset="0"/>
              </a:rPr>
              <a:t>НА СЕЗОН 2025/2026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9217F57-1566-1983-1F32-9059756A69BC}"/>
              </a:ext>
            </a:extLst>
          </p:cNvPr>
          <p:cNvSpPr/>
          <p:nvPr/>
        </p:nvSpPr>
        <p:spPr>
          <a:xfrm>
            <a:off x="258842" y="440554"/>
            <a:ext cx="6189699" cy="4262391"/>
          </a:xfrm>
          <a:prstGeom prst="roundRect">
            <a:avLst>
              <a:gd name="adj" fmla="val 1849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5">
            <a:extLst>
              <a:ext uri="{FF2B5EF4-FFF2-40B4-BE49-F238E27FC236}">
                <a16:creationId xmlns:a16="http://schemas.microsoft.com/office/drawing/2014/main" id="{BF81C70E-C997-CF79-8CA4-ADF003C70D75}"/>
              </a:ext>
            </a:extLst>
          </p:cNvPr>
          <p:cNvPicPr>
            <a:picLocks noGrp="1" noChangeAspect="1"/>
          </p:cNvPicPr>
          <p:nvPr/>
        </p:nvPicPr>
        <p:blipFill>
          <a:blip r:embed="rId3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6555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0" y="1364171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37627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1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73066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3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960CB984-544E-C40F-5592-BA1E21A7D834}"/>
              </a:ext>
            </a:extLst>
          </p:cNvPr>
          <p:cNvCxnSpPr/>
          <p:nvPr/>
        </p:nvCxnSpPr>
        <p:spPr>
          <a:xfrm>
            <a:off x="0" y="3164669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BD3CA9B2-99E8-8DAB-D16E-8C7C311248D3}"/>
              </a:ext>
            </a:extLst>
          </p:cNvPr>
          <p:cNvSpPr/>
          <p:nvPr/>
        </p:nvSpPr>
        <p:spPr>
          <a:xfrm>
            <a:off x="337627" y="3007151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2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F3A3446-E7AD-341C-7524-38843A064F48}"/>
              </a:ext>
            </a:extLst>
          </p:cNvPr>
          <p:cNvSpPr/>
          <p:nvPr/>
        </p:nvSpPr>
        <p:spPr>
          <a:xfrm>
            <a:off x="3973066" y="3006029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4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7AFA084-B238-961F-D895-4EB144EDF0FC}"/>
              </a:ext>
            </a:extLst>
          </p:cNvPr>
          <p:cNvSpPr/>
          <p:nvPr/>
        </p:nvSpPr>
        <p:spPr>
          <a:xfrm>
            <a:off x="341312" y="1600124"/>
            <a:ext cx="3586631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5308576-2891-30E0-20F6-FBCF737BF544}"/>
              </a:ext>
            </a:extLst>
          </p:cNvPr>
          <p:cNvSpPr/>
          <p:nvPr/>
        </p:nvSpPr>
        <p:spPr>
          <a:xfrm>
            <a:off x="3973066" y="1600124"/>
            <a:ext cx="5170933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65171E7-13BC-EC29-9FBA-FD7898306086}"/>
              </a:ext>
            </a:extLst>
          </p:cNvPr>
          <p:cNvSpPr/>
          <p:nvPr/>
        </p:nvSpPr>
        <p:spPr>
          <a:xfrm>
            <a:off x="337720" y="3376433"/>
            <a:ext cx="3584744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34DD69C8-43B0-7BE6-D093-8DCA6C93E6B2}"/>
              </a:ext>
            </a:extLst>
          </p:cNvPr>
          <p:cNvSpPr/>
          <p:nvPr/>
        </p:nvSpPr>
        <p:spPr>
          <a:xfrm>
            <a:off x="3973066" y="3376433"/>
            <a:ext cx="5170933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66903" y="1563943"/>
            <a:ext cx="1896673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МАЙ-ИЮЛЬ 2025</a:t>
            </a:r>
          </a:p>
          <a:p>
            <a:r>
              <a:rPr lang="ru-RU" sz="500" dirty="0">
                <a:latin typeface="Proxima Nova ExCn Rg" panose="02000506030000020004" pitchFamily="2" charset="0"/>
              </a:rPr>
              <a:t> 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12-24.05 – ТМ (Сочи, Юг-Спорт)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04-14.06 – ТМ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22-29.06 – ТМ (Алматы)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03-07.07 – КР 1, 2 этап (Н. Новгород)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922464" y="3336738"/>
            <a:ext cx="1828840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ЯНВАРЬ-МАРТ 2026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08-13.01 – ТМ (Чайковский)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12.01 – ЭКО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14-17.01 – КР (Чайковский)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23.01-02.02 – ТМ (Китай/Казахстан)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06-09.02 – ТМ (Н. Тагил)</a:t>
            </a:r>
          </a:p>
          <a:p>
            <a:r>
              <a:rPr lang="ru-RU" sz="1050" b="1" dirty="0">
                <a:solidFill>
                  <a:srgbClr val="FF0000"/>
                </a:solidFill>
                <a:latin typeface="Proxima Nova ExCn Rg" panose="02000506030000020004" pitchFamily="2" charset="0"/>
              </a:rPr>
              <a:t>06-22.02 – ОИ (Италия)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09-16.02 – ЧР (Чайковский)</a:t>
            </a:r>
            <a:endParaRPr lang="ru-RU" sz="1050" dirty="0">
              <a:latin typeface="Proxima Nova ExCn Rg" panose="02000506030000020004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66903" y="3335447"/>
            <a:ext cx="1845377" cy="151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АВГУСТ-НОЯБРЬ 2025</a:t>
            </a:r>
          </a:p>
          <a:p>
            <a:r>
              <a:rPr lang="ru-RU" sz="500" dirty="0">
                <a:latin typeface="Proxima Nova ExCn Rg" panose="02000506030000020004" pitchFamily="2" charset="0"/>
              </a:rPr>
              <a:t> </a:t>
            </a:r>
            <a:endParaRPr lang="ru-RU" sz="5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1050" dirty="0">
                <a:latin typeface="Proxima Nova ExCn Rg" panose="02000506030000020004" pitchFamily="2" charset="0"/>
              </a:rPr>
              <a:t>05-12.08 – ТМ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12-16.08 – КР 3,4 этап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21-27.08 –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27.08-01.09 – КР 5,6 этап (Н. Тагил)</a:t>
            </a:r>
            <a:endParaRPr lang="ru-RU" sz="1050" dirty="0">
              <a:latin typeface="Proxima Nova ExCn Rg" panose="02000506030000020004" pitchFamily="2" charset="0"/>
            </a:endParaRPr>
          </a:p>
          <a:p>
            <a:r>
              <a:rPr lang="ru-RU" sz="1050" dirty="0">
                <a:latin typeface="Proxima Nova ExCn Rg" panose="02000506030000020004" pitchFamily="2" charset="0"/>
              </a:rPr>
              <a:t>08-09.09 – ЭКО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10-24.09 – ТМ (Китай)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31C6CA-8407-40A2-62FE-B819C394153D}"/>
              </a:ext>
            </a:extLst>
          </p:cNvPr>
          <p:cNvSpPr/>
          <p:nvPr/>
        </p:nvSpPr>
        <p:spPr>
          <a:xfrm>
            <a:off x="3922464" y="1560489"/>
            <a:ext cx="2100255" cy="1031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ДЕКАБРЬ 2025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03-08.12 – МС «Металлинвест»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10-15.12 – КР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22-30.12 – КР (Уфа)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20-30.12 – ТМ (Алматы)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7A97B739-DBF0-5BAC-9B7D-E26ED9919F5C}"/>
              </a:ext>
            </a:extLst>
          </p:cNvPr>
          <p:cNvSpPr/>
          <p:nvPr/>
        </p:nvSpPr>
        <p:spPr>
          <a:xfrm>
            <a:off x="2016866" y="1861260"/>
            <a:ext cx="189667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latin typeface="Proxima Nova ExCn Rg" panose="02000506030000020004" pitchFamily="2" charset="0"/>
              </a:rPr>
              <a:t>16-24.07 – ТМ (Сочи)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15.07 – ЭКО (Москва)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25-28.07 – МС «Горный орел» (Сочи)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B25C8FB-C12C-8355-11D4-2460A51E39FA}"/>
              </a:ext>
            </a:extLst>
          </p:cNvPr>
          <p:cNvSpPr/>
          <p:nvPr/>
        </p:nvSpPr>
        <p:spPr>
          <a:xfrm>
            <a:off x="5551855" y="3615083"/>
            <a:ext cx="243027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>
                <a:latin typeface="Proxima Nova ExCn Rg" panose="02000506030000020004" pitchFamily="2" charset="0"/>
              </a:rPr>
              <a:t>23.02-04.03 –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04-09.03 – МС «Тагильская сталь»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18-23.03 – ФКР (Н. Тагил)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00FBAA71-43D8-7869-0E4E-2B791CCC207C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06148B-9279-E8CD-DCD7-FB6824C67B50}"/>
              </a:ext>
            </a:extLst>
          </p:cNvPr>
          <p:cNvSpPr/>
          <p:nvPr/>
        </p:nvSpPr>
        <p:spPr>
          <a:xfrm>
            <a:off x="251520" y="171778"/>
            <a:ext cx="8461376" cy="902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ОРГАНИЗАЦИОННЫЙ ПЛАН ПОДГОТОВКИ</a:t>
            </a:r>
          </a:p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МУЖСКОЙ СБОРНОЙ КОМАНДЫ В СЕЗОНЕ 2025/2026</a:t>
            </a:r>
            <a:endParaRPr lang="ru-RU" sz="28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E4E3F2A-EB2E-F82F-A1F8-658DBD0D9F95}"/>
              </a:ext>
            </a:extLst>
          </p:cNvPr>
          <p:cNvSpPr/>
          <p:nvPr/>
        </p:nvSpPr>
        <p:spPr>
          <a:xfrm>
            <a:off x="2282483" y="3335447"/>
            <a:ext cx="1495922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500" dirty="0">
                <a:latin typeface="Proxima Nova ExCn Rg" panose="02000506030000020004" pitchFamily="2" charset="0"/>
              </a:rPr>
              <a:t> </a:t>
            </a:r>
            <a:endParaRPr lang="ru-RU" sz="5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1050" b="1" dirty="0">
                <a:latin typeface="Proxima Nova ExCn Rg" panose="02000506030000020004" pitchFamily="2" charset="0"/>
              </a:rPr>
              <a:t>30.09-06.10 – ЧР (Сочи)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20-31.10 – ТМ (Сочи, Юг-спорт)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06-07.11 – ЭКО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08-19.11 – ТМ (Сочи)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19-24.11 – КР (Сочи)</a:t>
            </a:r>
          </a:p>
        </p:txBody>
      </p:sp>
    </p:spTree>
    <p:extLst>
      <p:ext uri="{BB962C8B-B14F-4D97-AF65-F5344CB8AC3E}">
        <p14:creationId xmlns:p14="http://schemas.microsoft.com/office/powerpoint/2010/main" val="2345710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385F7-30D7-15ED-C9AE-D57DCA969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DBFC058-8500-C14F-2EAE-0A2E069860FE}"/>
              </a:ext>
            </a:extLst>
          </p:cNvPr>
          <p:cNvCxnSpPr/>
          <p:nvPr/>
        </p:nvCxnSpPr>
        <p:spPr>
          <a:xfrm>
            <a:off x="0" y="1364171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D541370-BE07-772B-C32D-F04B281C7AFF}"/>
              </a:ext>
            </a:extLst>
          </p:cNvPr>
          <p:cNvSpPr/>
          <p:nvPr/>
        </p:nvSpPr>
        <p:spPr>
          <a:xfrm>
            <a:off x="337627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1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5BAAE7A-968F-4CED-714E-3A8EDD01EF63}"/>
              </a:ext>
            </a:extLst>
          </p:cNvPr>
          <p:cNvSpPr/>
          <p:nvPr/>
        </p:nvSpPr>
        <p:spPr>
          <a:xfrm>
            <a:off x="3973066" y="1221600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3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1D34B16C-D223-A91E-246A-2AE3CE19398D}"/>
              </a:ext>
            </a:extLst>
          </p:cNvPr>
          <p:cNvCxnSpPr/>
          <p:nvPr/>
        </p:nvCxnSpPr>
        <p:spPr>
          <a:xfrm>
            <a:off x="0" y="3164669"/>
            <a:ext cx="9144000" cy="0"/>
          </a:xfrm>
          <a:prstGeom prst="line">
            <a:avLst/>
          </a:prstGeom>
          <a:ln w="9525">
            <a:solidFill>
              <a:srgbClr val="00206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7E14DA3-4A1F-5C71-8673-A85268F7AF4C}"/>
              </a:ext>
            </a:extLst>
          </p:cNvPr>
          <p:cNvSpPr/>
          <p:nvPr/>
        </p:nvSpPr>
        <p:spPr>
          <a:xfrm>
            <a:off x="337627" y="3007151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2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B8720FD-528B-8E32-D040-C80330A1AFA1}"/>
              </a:ext>
            </a:extLst>
          </p:cNvPr>
          <p:cNvSpPr/>
          <p:nvPr/>
        </p:nvSpPr>
        <p:spPr>
          <a:xfrm>
            <a:off x="3973066" y="3006029"/>
            <a:ext cx="315035" cy="31503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Proxima Nova ExCn Rg" panose="02000506030000020004" pitchFamily="2" charset="0"/>
              </a:rPr>
              <a:t>4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025F9C2-32DA-31F9-6BC1-6499E341A4E2}"/>
              </a:ext>
            </a:extLst>
          </p:cNvPr>
          <p:cNvSpPr/>
          <p:nvPr/>
        </p:nvSpPr>
        <p:spPr>
          <a:xfrm>
            <a:off x="341312" y="1600124"/>
            <a:ext cx="3586631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A919D8DC-8830-73C0-B715-2858D02D8DC2}"/>
              </a:ext>
            </a:extLst>
          </p:cNvPr>
          <p:cNvSpPr/>
          <p:nvPr/>
        </p:nvSpPr>
        <p:spPr>
          <a:xfrm>
            <a:off x="3973066" y="1600124"/>
            <a:ext cx="5170933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ED6BBAB7-67E3-8A16-DDDF-E6BD64D5F07E}"/>
              </a:ext>
            </a:extLst>
          </p:cNvPr>
          <p:cNvSpPr/>
          <p:nvPr/>
        </p:nvSpPr>
        <p:spPr>
          <a:xfrm>
            <a:off x="337720" y="3376433"/>
            <a:ext cx="3584744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B17F756A-CC04-5449-C532-733DA040906C}"/>
              </a:ext>
            </a:extLst>
          </p:cNvPr>
          <p:cNvSpPr/>
          <p:nvPr/>
        </p:nvSpPr>
        <p:spPr>
          <a:xfrm>
            <a:off x="3973066" y="3376433"/>
            <a:ext cx="5170933" cy="206541"/>
          </a:xfrm>
          <a:prstGeom prst="rect">
            <a:avLst/>
          </a:prstGeom>
          <a:solidFill>
            <a:schemeClr val="accent1">
              <a:lumMod val="40000"/>
              <a:lumOff val="6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F74C718F-4D0B-1B7E-305A-1DAAB8E19B56}"/>
              </a:ext>
            </a:extLst>
          </p:cNvPr>
          <p:cNvSpPr/>
          <p:nvPr/>
        </p:nvSpPr>
        <p:spPr>
          <a:xfrm>
            <a:off x="266903" y="1563943"/>
            <a:ext cx="1896673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МАЙ-ИЮЛЬ 2025</a:t>
            </a:r>
          </a:p>
          <a:p>
            <a:r>
              <a:rPr lang="ru-RU" sz="500" dirty="0">
                <a:latin typeface="Proxima Nova ExCn Rg" panose="02000506030000020004" pitchFamily="2" charset="0"/>
              </a:rPr>
              <a:t> 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13.05-26.05 – ТМ (Сочи Юг спорт)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04-14.06 – ТМ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22-29.06 – ТМ (Алмата)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03-07.07 – КР 1, 2 этап (Н. Новгород)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BA302CB-C84D-34DF-9B61-35F54A79617B}"/>
              </a:ext>
            </a:extLst>
          </p:cNvPr>
          <p:cNvSpPr/>
          <p:nvPr/>
        </p:nvSpPr>
        <p:spPr>
          <a:xfrm>
            <a:off x="3922464" y="3336738"/>
            <a:ext cx="182884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ЯНВАРЬ-МАРТ 2026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08-14.01 –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14-19.01 - КР 8,9,10 (Чайковский)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22.01 - ЭКО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23.01-02.02 - ТМ (Китай)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06-09.02 – ТМ (Нижний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09.02-16.02 - ЧР (Н. Тагил)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86E0270-044B-7115-5B17-279D89FD2D65}"/>
              </a:ext>
            </a:extLst>
          </p:cNvPr>
          <p:cNvSpPr/>
          <p:nvPr/>
        </p:nvSpPr>
        <p:spPr>
          <a:xfrm>
            <a:off x="266903" y="3335447"/>
            <a:ext cx="1749963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АВГУСТ-ОКТЯБРЬ 2025</a:t>
            </a:r>
          </a:p>
          <a:p>
            <a:r>
              <a:rPr lang="ru-RU" sz="500" dirty="0">
                <a:latin typeface="Proxima Nova ExCn Rg" panose="02000506030000020004" pitchFamily="2" charset="0"/>
              </a:rPr>
              <a:t> </a:t>
            </a:r>
            <a:endParaRPr lang="ru-RU" sz="5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1050" dirty="0">
                <a:latin typeface="Proxima Nova ExCn Rg" panose="02000506030000020004" pitchFamily="2" charset="0"/>
              </a:rPr>
              <a:t>05-12.08 – ТМ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12-16.08 – КР 3,4 (Н. Тагил)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21.08 – ТМ (Пермь, труба)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21-27.08 -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27.08-01.09 – КР 5, 6 этап (Чайковский)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C9309B0-80A7-9F0B-0D0E-291A695967BB}"/>
              </a:ext>
            </a:extLst>
          </p:cNvPr>
          <p:cNvSpPr/>
          <p:nvPr/>
        </p:nvSpPr>
        <p:spPr>
          <a:xfrm>
            <a:off x="3922464" y="1560489"/>
            <a:ext cx="2114681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НОЯБРЬ-ДЕКАБРЬ 2025</a:t>
            </a:r>
          </a:p>
          <a:p>
            <a:r>
              <a:rPr lang="ru-RU" sz="5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 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12-19.11 – ТМ (Сочи Красная поляна)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19-24.11 – КР 1,2 (Сочи Красная поляна)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27.11 - 03.12 – ТМ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03 - 08.12 - МС «Металлинвест» (Н. 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10-15.12 - КР 3,4,5 (Чайковский)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19-30.12 - ТМ (Алмата)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030095A-E8AC-C076-7BF3-4531CD56CFEB}"/>
              </a:ext>
            </a:extLst>
          </p:cNvPr>
          <p:cNvSpPr/>
          <p:nvPr/>
        </p:nvSpPr>
        <p:spPr>
          <a:xfrm>
            <a:off x="2016866" y="1861260"/>
            <a:ext cx="1895071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dirty="0">
                <a:latin typeface="Proxima Nova ExCn Rg" panose="02000506030000020004" pitchFamily="2" charset="0"/>
              </a:rPr>
              <a:t>13-14.07 - ЭКО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14-24.07 - ТМ (Сочи Красная поляна)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24-28.07 – МС «Горный орел» (Сочи)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9C4B4E8-5361-BA06-A166-8315A6563397}"/>
              </a:ext>
            </a:extLst>
          </p:cNvPr>
          <p:cNvSpPr/>
          <p:nvPr/>
        </p:nvSpPr>
        <p:spPr>
          <a:xfrm>
            <a:off x="5551855" y="3615083"/>
            <a:ext cx="24302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FF0000"/>
                </a:solidFill>
                <a:latin typeface="Proxima Nova ExCn Rg" panose="02000506030000020004" pitchFamily="2" charset="0"/>
              </a:rPr>
              <a:t>06.02.-22.02 – ОИ 2026 Италия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23.02-04.03 – ТМ (Чайковский)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04-09.03 – МС «Медная гора» (Н.-Тагил)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18-23.03 – ФКР (Н. Тагил)</a:t>
            </a: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4BCB738A-8569-8616-2012-2DAC867788C3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56649"/>
            <a:ext cx="968976" cy="659906"/>
          </a:xfrm>
          <a:prstGeom prst="rect">
            <a:avLst/>
          </a:prstGeom>
          <a:noFill/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933F71-1A6F-0AB7-F66E-39B429E28082}"/>
              </a:ext>
            </a:extLst>
          </p:cNvPr>
          <p:cNvSpPr/>
          <p:nvPr/>
        </p:nvSpPr>
        <p:spPr>
          <a:xfrm>
            <a:off x="251520" y="171778"/>
            <a:ext cx="8461376" cy="902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ОРГАНИЗАЦИОННЫЙ ПЛАН ПОДГОТОВКИ</a:t>
            </a:r>
          </a:p>
          <a:p>
            <a:pPr>
              <a:lnSpc>
                <a:spcPct val="80000"/>
              </a:lnSpc>
            </a:pPr>
            <a:r>
              <a:rPr lang="ru-RU" sz="3200" b="1" dirty="0">
                <a:solidFill>
                  <a:srgbClr val="002060"/>
                </a:solidFill>
                <a:latin typeface="Proxima Nova ExCn Rg" panose="02000506030000020004" pitchFamily="2" charset="0"/>
              </a:rPr>
              <a:t>ЖЕНСКОЙ СБОРНОЙ КОМАНДЫ В СЕЗОНЕ 2025/2026</a:t>
            </a:r>
            <a:endParaRPr lang="ru-RU" sz="28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1C2506-2F64-9113-7B04-F30AF8F3080E}"/>
              </a:ext>
            </a:extLst>
          </p:cNvPr>
          <p:cNvSpPr/>
          <p:nvPr/>
        </p:nvSpPr>
        <p:spPr>
          <a:xfrm>
            <a:off x="2087054" y="3335447"/>
            <a:ext cx="1858201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14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500" dirty="0">
                <a:latin typeface="Proxima Nova ExCn Rg" panose="02000506030000020004" pitchFamily="2" charset="0"/>
              </a:rPr>
              <a:t> </a:t>
            </a:r>
            <a:endParaRPr lang="ru-RU" sz="500" b="1" dirty="0">
              <a:solidFill>
                <a:srgbClr val="002060"/>
              </a:solidFill>
              <a:latin typeface="Proxima Nova ExCn Rg" panose="02000506030000020004" pitchFamily="2" charset="0"/>
            </a:endParaRPr>
          </a:p>
          <a:p>
            <a:r>
              <a:rPr lang="ru-RU" sz="1050" dirty="0">
                <a:latin typeface="Proxima Nova ExCn Rg" panose="02000506030000020004" pitchFamily="2" charset="0"/>
              </a:rPr>
              <a:t>08-10.09 – ЭКО, УМО (Москва)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10-25.09 - ТМ (Китай)</a:t>
            </a:r>
          </a:p>
          <a:p>
            <a:r>
              <a:rPr lang="ru-RU" sz="1050" b="1" dirty="0">
                <a:latin typeface="Proxima Nova ExCn Rg" panose="02000506030000020004" pitchFamily="2" charset="0"/>
              </a:rPr>
              <a:t>30.09-06.10  – ЧР (Сочи)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11-22.10 – ТМ (Алушта Крымский)</a:t>
            </a:r>
          </a:p>
          <a:p>
            <a:r>
              <a:rPr lang="ru-RU" sz="1050" dirty="0">
                <a:latin typeface="Proxima Nova ExCn Rg" panose="02000506030000020004" pitchFamily="2" charset="0"/>
              </a:rPr>
              <a:t>28.10-05.11 - ТМ (Сочи Красная поляна)</a:t>
            </a:r>
          </a:p>
          <a:p>
            <a:endParaRPr lang="ru-RU" sz="1050" b="1" dirty="0">
              <a:latin typeface="Proxima Nova ExCn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4868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456BCA2B-46F9-3D82-52A5-F7F74BC0254A}"/>
              </a:ext>
            </a:extLst>
          </p:cNvPr>
          <p:cNvSpPr/>
          <p:nvPr/>
        </p:nvSpPr>
        <p:spPr>
          <a:xfrm rot="10800000" flipV="1">
            <a:off x="-10" y="-6"/>
            <a:ext cx="9144009" cy="514350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2000">
                <a:srgbClr val="0070C0"/>
              </a:gs>
              <a:gs pos="22000">
                <a:srgbClr val="002060">
                  <a:alpha val="88000"/>
                </a:srgbClr>
              </a:gs>
              <a:gs pos="44000">
                <a:srgbClr val="002060">
                  <a:alpha val="89000"/>
                </a:srgbClr>
              </a:gs>
              <a:gs pos="72677">
                <a:srgbClr val="004086">
                  <a:alpha val="76000"/>
                </a:srgbClr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6116D0C-5F34-92EF-8BAA-7DF6ABE99E58}"/>
              </a:ext>
            </a:extLst>
          </p:cNvPr>
          <p:cNvSpPr txBox="1"/>
          <p:nvPr/>
        </p:nvSpPr>
        <p:spPr>
          <a:xfrm>
            <a:off x="9169701" y="2751449"/>
            <a:ext cx="6926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→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21C0876-C504-9E53-EDAF-4F6EE270EB1D}"/>
              </a:ext>
            </a:extLst>
          </p:cNvPr>
          <p:cNvSpPr/>
          <p:nvPr/>
        </p:nvSpPr>
        <p:spPr>
          <a:xfrm>
            <a:off x="343585" y="1354282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2DAB86-C55F-677E-B273-757FE9C57E8E}"/>
              </a:ext>
            </a:extLst>
          </p:cNvPr>
          <p:cNvSpPr txBox="1"/>
          <p:nvPr/>
        </p:nvSpPr>
        <p:spPr>
          <a:xfrm>
            <a:off x="336261" y="1380302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1-й подготовительный период (14.04-29.09.2025) 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E08C682E-DC9B-2061-15CA-5EC4D6FBCF18}"/>
              </a:ext>
            </a:extLst>
          </p:cNvPr>
          <p:cNvSpPr/>
          <p:nvPr/>
        </p:nvSpPr>
        <p:spPr>
          <a:xfrm>
            <a:off x="445640" y="1645172"/>
            <a:ext cx="1291045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Базовый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FEE840BD-E0F2-B79B-24A4-ABCD833F8C2B}"/>
              </a:ext>
            </a:extLst>
          </p:cNvPr>
          <p:cNvGrpSpPr/>
          <p:nvPr/>
        </p:nvGrpSpPr>
        <p:grpSpPr>
          <a:xfrm>
            <a:off x="1817872" y="1677316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47" name="Стрелка: шеврон 46">
              <a:extLst>
                <a:ext uri="{FF2B5EF4-FFF2-40B4-BE49-F238E27FC236}">
                  <a16:creationId xmlns:a16="http://schemas.microsoft.com/office/drawing/2014/main" id="{A8E884A6-E63A-20F2-5853-5EA19D24A205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Стрелка: шеврон 47">
              <a:extLst>
                <a:ext uri="{FF2B5EF4-FFF2-40B4-BE49-F238E27FC236}">
                  <a16:creationId xmlns:a16="http://schemas.microsoft.com/office/drawing/2014/main" id="{8C5AD5DE-4C57-B249-3491-6B43D5E98C03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Стрелка: шеврон 48">
              <a:extLst>
                <a:ext uri="{FF2B5EF4-FFF2-40B4-BE49-F238E27FC236}">
                  <a16:creationId xmlns:a16="http://schemas.microsoft.com/office/drawing/2014/main" id="{30E0EEC4-4FD9-62A9-FFA5-5830F737C4DA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id="{0F7A2F98-6D00-57A6-C1E5-2722367FC39C}"/>
              </a:ext>
            </a:extLst>
          </p:cNvPr>
          <p:cNvSpPr/>
          <p:nvPr/>
        </p:nvSpPr>
        <p:spPr>
          <a:xfrm>
            <a:off x="2306245" y="1645172"/>
            <a:ext cx="3092691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Специально-подготовительный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1F3A0DF4-FED3-981F-27C9-3900DF2BAD4A}"/>
              </a:ext>
            </a:extLst>
          </p:cNvPr>
          <p:cNvGrpSpPr/>
          <p:nvPr/>
        </p:nvGrpSpPr>
        <p:grpSpPr>
          <a:xfrm>
            <a:off x="5475472" y="1677316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54" name="Стрелка: шеврон 53">
              <a:extLst>
                <a:ext uri="{FF2B5EF4-FFF2-40B4-BE49-F238E27FC236}">
                  <a16:creationId xmlns:a16="http://schemas.microsoft.com/office/drawing/2014/main" id="{0C7E3DAF-1912-291E-4508-794C04F48464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Стрелка: шеврон 54">
              <a:extLst>
                <a:ext uri="{FF2B5EF4-FFF2-40B4-BE49-F238E27FC236}">
                  <a16:creationId xmlns:a16="http://schemas.microsoft.com/office/drawing/2014/main" id="{3715D4EF-4EBF-1318-A245-1DA2D89BBF8F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Стрелка: шеврон 55">
              <a:extLst>
                <a:ext uri="{FF2B5EF4-FFF2-40B4-BE49-F238E27FC236}">
                  <a16:creationId xmlns:a16="http://schemas.microsoft.com/office/drawing/2014/main" id="{CBD8572D-793E-2440-9D97-1AF3CBF49D5C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id="{61563ED9-9B2E-3667-D05F-DF2AC7210F2D}"/>
              </a:ext>
            </a:extLst>
          </p:cNvPr>
          <p:cNvSpPr/>
          <p:nvPr/>
        </p:nvSpPr>
        <p:spPr>
          <a:xfrm>
            <a:off x="5995650" y="1645172"/>
            <a:ext cx="2504294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Предсоревновательный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id="{A35ED953-ED2F-7ED0-59CA-1E2353A5EEC1}"/>
              </a:ext>
            </a:extLst>
          </p:cNvPr>
          <p:cNvSpPr/>
          <p:nvPr/>
        </p:nvSpPr>
        <p:spPr>
          <a:xfrm>
            <a:off x="343585" y="2134164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FE9726E-3759-E061-1809-8C1DAAB44C5B}"/>
              </a:ext>
            </a:extLst>
          </p:cNvPr>
          <p:cNvSpPr txBox="1"/>
          <p:nvPr/>
        </p:nvSpPr>
        <p:spPr>
          <a:xfrm>
            <a:off x="336261" y="2160184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1-й соревновательный период (30.09-06.10.2025) </a:t>
            </a:r>
          </a:p>
        </p:txBody>
      </p:sp>
      <p:sp>
        <p:nvSpPr>
          <p:cNvPr id="60" name="Прямоугольник: скругленные углы 59">
            <a:extLst>
              <a:ext uri="{FF2B5EF4-FFF2-40B4-BE49-F238E27FC236}">
                <a16:creationId xmlns:a16="http://schemas.microsoft.com/office/drawing/2014/main" id="{8A05F85F-ECD1-C1BF-3AA9-4596B3F64606}"/>
              </a:ext>
            </a:extLst>
          </p:cNvPr>
          <p:cNvSpPr/>
          <p:nvPr/>
        </p:nvSpPr>
        <p:spPr>
          <a:xfrm>
            <a:off x="445640" y="2425055"/>
            <a:ext cx="8054304" cy="285759"/>
          </a:xfrm>
          <a:prstGeom prst="roundRect">
            <a:avLst>
              <a:gd name="adj" fmla="val 15840"/>
            </a:avLst>
          </a:prstGeom>
          <a:solidFill>
            <a:srgbClr val="00B0F0">
              <a:alpha val="81000"/>
            </a:srgbClr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Чемпионат России на искусственном покрытии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sp>
        <p:nvSpPr>
          <p:cNvPr id="71" name="Прямоугольник: скругленные углы 70">
            <a:extLst>
              <a:ext uri="{FF2B5EF4-FFF2-40B4-BE49-F238E27FC236}">
                <a16:creationId xmlns:a16="http://schemas.microsoft.com/office/drawing/2014/main" id="{9C4E46C4-7B89-4B94-D8FC-473364D41E9D}"/>
              </a:ext>
            </a:extLst>
          </p:cNvPr>
          <p:cNvSpPr/>
          <p:nvPr/>
        </p:nvSpPr>
        <p:spPr>
          <a:xfrm>
            <a:off x="343585" y="2910096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996A40-3F5E-AB23-B68A-9F2C9F80EDD6}"/>
              </a:ext>
            </a:extLst>
          </p:cNvPr>
          <p:cNvSpPr txBox="1"/>
          <p:nvPr/>
        </p:nvSpPr>
        <p:spPr>
          <a:xfrm>
            <a:off x="336261" y="2936115"/>
            <a:ext cx="4318597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2-й подготовительный период (07.10-18.11.2025) </a:t>
            </a:r>
          </a:p>
        </p:txBody>
      </p:sp>
      <p:sp>
        <p:nvSpPr>
          <p:cNvPr id="73" name="Прямоугольник: скругленные углы 72">
            <a:extLst>
              <a:ext uri="{FF2B5EF4-FFF2-40B4-BE49-F238E27FC236}">
                <a16:creationId xmlns:a16="http://schemas.microsoft.com/office/drawing/2014/main" id="{45077853-85F4-DCA7-9B01-2984BB2F67C4}"/>
              </a:ext>
            </a:extLst>
          </p:cNvPr>
          <p:cNvSpPr/>
          <p:nvPr/>
        </p:nvSpPr>
        <p:spPr>
          <a:xfrm>
            <a:off x="445640" y="3200986"/>
            <a:ext cx="1291045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Базовый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B2D78E3D-3200-559E-78D8-9FABE829030F}"/>
              </a:ext>
            </a:extLst>
          </p:cNvPr>
          <p:cNvGrpSpPr/>
          <p:nvPr/>
        </p:nvGrpSpPr>
        <p:grpSpPr>
          <a:xfrm>
            <a:off x="1817872" y="3233130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75" name="Стрелка: шеврон 74">
              <a:extLst>
                <a:ext uri="{FF2B5EF4-FFF2-40B4-BE49-F238E27FC236}">
                  <a16:creationId xmlns:a16="http://schemas.microsoft.com/office/drawing/2014/main" id="{460FC489-79F4-CA66-3A3F-51465E53638E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Стрелка: шеврон 75">
              <a:extLst>
                <a:ext uri="{FF2B5EF4-FFF2-40B4-BE49-F238E27FC236}">
                  <a16:creationId xmlns:a16="http://schemas.microsoft.com/office/drawing/2014/main" id="{9D241CEF-025E-A37F-2DAA-A02009B42AE1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Стрелка: шеврон 76">
              <a:extLst>
                <a:ext uri="{FF2B5EF4-FFF2-40B4-BE49-F238E27FC236}">
                  <a16:creationId xmlns:a16="http://schemas.microsoft.com/office/drawing/2014/main" id="{2AA1168F-39C8-F9F5-5119-BC87AE21B0A7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8" name="Прямоугольник: скругленные углы 77">
            <a:extLst>
              <a:ext uri="{FF2B5EF4-FFF2-40B4-BE49-F238E27FC236}">
                <a16:creationId xmlns:a16="http://schemas.microsoft.com/office/drawing/2014/main" id="{535C9C90-4E2F-DADE-6B56-C43F2DBD7D95}"/>
              </a:ext>
            </a:extLst>
          </p:cNvPr>
          <p:cNvSpPr/>
          <p:nvPr/>
        </p:nvSpPr>
        <p:spPr>
          <a:xfrm>
            <a:off x="2306245" y="3200986"/>
            <a:ext cx="3092691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Специально-подготовительный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26E46218-60BF-6CED-D4F6-5F6060B35F39}"/>
              </a:ext>
            </a:extLst>
          </p:cNvPr>
          <p:cNvGrpSpPr/>
          <p:nvPr/>
        </p:nvGrpSpPr>
        <p:grpSpPr>
          <a:xfrm>
            <a:off x="5475472" y="3233130"/>
            <a:ext cx="422341" cy="227315"/>
            <a:chOff x="2255998" y="2017048"/>
            <a:chExt cx="544299" cy="334524"/>
          </a:xfrm>
          <a:solidFill>
            <a:srgbClr val="C00000"/>
          </a:solidFill>
        </p:grpSpPr>
        <p:sp>
          <p:nvSpPr>
            <p:cNvPr id="80" name="Стрелка: шеврон 79">
              <a:extLst>
                <a:ext uri="{FF2B5EF4-FFF2-40B4-BE49-F238E27FC236}">
                  <a16:creationId xmlns:a16="http://schemas.microsoft.com/office/drawing/2014/main" id="{21CA7202-6E7A-A382-3B22-FEC04B80F16F}"/>
                </a:ext>
              </a:extLst>
            </p:cNvPr>
            <p:cNvSpPr/>
            <p:nvPr/>
          </p:nvSpPr>
          <p:spPr>
            <a:xfrm>
              <a:off x="2255998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Стрелка: шеврон 80">
              <a:extLst>
                <a:ext uri="{FF2B5EF4-FFF2-40B4-BE49-F238E27FC236}">
                  <a16:creationId xmlns:a16="http://schemas.microsoft.com/office/drawing/2014/main" id="{D7C4A924-B748-D17F-6300-6984965FDA3A}"/>
                </a:ext>
              </a:extLst>
            </p:cNvPr>
            <p:cNvSpPr/>
            <p:nvPr/>
          </p:nvSpPr>
          <p:spPr>
            <a:xfrm>
              <a:off x="2431222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Стрелка: шеврон 81">
              <a:extLst>
                <a:ext uri="{FF2B5EF4-FFF2-40B4-BE49-F238E27FC236}">
                  <a16:creationId xmlns:a16="http://schemas.microsoft.com/office/drawing/2014/main" id="{04E9A2C9-72C3-06F9-3460-0A623D67A2A3}"/>
                </a:ext>
              </a:extLst>
            </p:cNvPr>
            <p:cNvSpPr/>
            <p:nvPr/>
          </p:nvSpPr>
          <p:spPr>
            <a:xfrm>
              <a:off x="2606444" y="2017048"/>
              <a:ext cx="193853" cy="334524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3" name="Прямоугольник: скругленные углы 82">
            <a:extLst>
              <a:ext uri="{FF2B5EF4-FFF2-40B4-BE49-F238E27FC236}">
                <a16:creationId xmlns:a16="http://schemas.microsoft.com/office/drawing/2014/main" id="{CB548BA2-9F3C-4383-6337-D1FB94421338}"/>
              </a:ext>
            </a:extLst>
          </p:cNvPr>
          <p:cNvSpPr/>
          <p:nvPr/>
        </p:nvSpPr>
        <p:spPr>
          <a:xfrm>
            <a:off x="5995650" y="3200986"/>
            <a:ext cx="2504294" cy="285759"/>
          </a:xfrm>
          <a:prstGeom prst="roundRect">
            <a:avLst>
              <a:gd name="adj" fmla="val 15840"/>
            </a:avLst>
          </a:prstGeom>
          <a:solidFill>
            <a:srgbClr val="C00000">
              <a:alpha val="81000"/>
            </a:srgbClr>
          </a:solidFill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Предсоревновательный этап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sp>
        <p:nvSpPr>
          <p:cNvPr id="84" name="Прямоугольник: скругленные углы 83">
            <a:extLst>
              <a:ext uri="{FF2B5EF4-FFF2-40B4-BE49-F238E27FC236}">
                <a16:creationId xmlns:a16="http://schemas.microsoft.com/office/drawing/2014/main" id="{B75EC15B-AE6B-06E8-B560-FB88CEADB3FC}"/>
              </a:ext>
            </a:extLst>
          </p:cNvPr>
          <p:cNvSpPr/>
          <p:nvPr/>
        </p:nvSpPr>
        <p:spPr>
          <a:xfrm>
            <a:off x="343585" y="3686028"/>
            <a:ext cx="8349374" cy="688267"/>
          </a:xfrm>
          <a:prstGeom prst="roundRect">
            <a:avLst>
              <a:gd name="adj" fmla="val 7749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C7B2540-8129-1F45-208F-F8306E7F946C}"/>
              </a:ext>
            </a:extLst>
          </p:cNvPr>
          <p:cNvSpPr txBox="1"/>
          <p:nvPr/>
        </p:nvSpPr>
        <p:spPr>
          <a:xfrm>
            <a:off x="336261" y="3712048"/>
            <a:ext cx="5289628" cy="28575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2-й соревновательный период (19.11.2025-23.03.2026) </a:t>
            </a:r>
          </a:p>
        </p:txBody>
      </p:sp>
      <p:sp>
        <p:nvSpPr>
          <p:cNvPr id="86" name="Прямоугольник: скругленные углы 85">
            <a:extLst>
              <a:ext uri="{FF2B5EF4-FFF2-40B4-BE49-F238E27FC236}">
                <a16:creationId xmlns:a16="http://schemas.microsoft.com/office/drawing/2014/main" id="{FAC6F899-D681-E47D-D3D7-3833DC8717C0}"/>
              </a:ext>
            </a:extLst>
          </p:cNvPr>
          <p:cNvSpPr/>
          <p:nvPr/>
        </p:nvSpPr>
        <p:spPr>
          <a:xfrm>
            <a:off x="445640" y="3976918"/>
            <a:ext cx="8054304" cy="285759"/>
          </a:xfrm>
          <a:prstGeom prst="roundRect">
            <a:avLst>
              <a:gd name="adj" fmla="val 15840"/>
            </a:avLst>
          </a:prstGeom>
          <a:solidFill>
            <a:srgbClr val="00B0F0">
              <a:alpha val="81000"/>
            </a:srgbClr>
          </a:solidFill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Этап предварительных, основных и главных стартов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roxima Nova ExCn Rg" panose="02000506030000020004" pitchFamily="2" charset="0"/>
              <a:ea typeface="+mn-ea"/>
              <a:cs typeface="+mn-cs"/>
            </a:endParaRPr>
          </a:p>
        </p:txBody>
      </p:sp>
      <p:sp>
        <p:nvSpPr>
          <p:cNvPr id="87" name="Прямоугольник: скругленные углы 86">
            <a:extLst>
              <a:ext uri="{FF2B5EF4-FFF2-40B4-BE49-F238E27FC236}">
                <a16:creationId xmlns:a16="http://schemas.microsoft.com/office/drawing/2014/main" id="{80D139FE-7BB7-4574-3415-95BFF0469669}"/>
              </a:ext>
            </a:extLst>
          </p:cNvPr>
          <p:cNvSpPr/>
          <p:nvPr/>
        </p:nvSpPr>
        <p:spPr>
          <a:xfrm>
            <a:off x="343585" y="4461960"/>
            <a:ext cx="8349374" cy="351515"/>
          </a:xfrm>
          <a:prstGeom prst="roundRect">
            <a:avLst>
              <a:gd name="adj" fmla="val 16797"/>
            </a:avLst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18C03FDC-8277-C5B1-B80B-DC2A3D15130E}"/>
              </a:ext>
            </a:extLst>
          </p:cNvPr>
          <p:cNvSpPr txBox="1"/>
          <p:nvPr/>
        </p:nvSpPr>
        <p:spPr>
          <a:xfrm>
            <a:off x="336261" y="4487979"/>
            <a:ext cx="5289628" cy="3263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4800" b="1">
                <a:solidFill>
                  <a:srgbClr val="002060"/>
                </a:solidFill>
                <a:latin typeface="Proxima Nova ExCn Rg" panose="02000506030000020004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Переходный период (24.03-12.04.2026) </a:t>
            </a:r>
          </a:p>
        </p:txBody>
      </p:sp>
      <p:sp>
        <p:nvSpPr>
          <p:cNvPr id="94" name="Прямоугольник 93">
            <a:extLst>
              <a:ext uri="{FF2B5EF4-FFF2-40B4-BE49-F238E27FC236}">
                <a16:creationId xmlns:a16="http://schemas.microsoft.com/office/drawing/2014/main" id="{1B694A2E-9761-7B0F-C4E8-31B0B47B78D9}"/>
              </a:ext>
            </a:extLst>
          </p:cNvPr>
          <p:cNvSpPr/>
          <p:nvPr/>
        </p:nvSpPr>
        <p:spPr>
          <a:xfrm>
            <a:off x="251520" y="291597"/>
            <a:ext cx="8461376" cy="917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СТРУКТУРА ПОДГОТОВКИ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Классическая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двуцикловая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ExCn Rg" panose="02000506030000020004" pitchFamily="2" charset="0"/>
                <a:ea typeface="+mn-ea"/>
                <a:cs typeface="+mn-cs"/>
              </a:rPr>
              <a:t> схема, адаптированная под календарь соревнований</a:t>
            </a:r>
          </a:p>
        </p:txBody>
      </p:sp>
    </p:spTree>
    <p:extLst>
      <p:ext uri="{BB962C8B-B14F-4D97-AF65-F5344CB8AC3E}">
        <p14:creationId xmlns:p14="http://schemas.microsoft.com/office/powerpoint/2010/main" val="412694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ADC2C2B-6143-0729-40D6-D8D11C17827B}"/>
              </a:ext>
            </a:extLst>
          </p:cNvPr>
          <p:cNvSpPr/>
          <p:nvPr/>
        </p:nvSpPr>
        <p:spPr>
          <a:xfrm>
            <a:off x="341313" y="283885"/>
            <a:ext cx="8461376" cy="83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КРИТЕРИИ ФОРМИРОВАНИЯ СПИСКОВ КАНДИДАТОВ</a:t>
            </a:r>
          </a:p>
          <a:p>
            <a:pPr>
              <a:lnSpc>
                <a:spcPct val="80000"/>
              </a:lnSpc>
            </a:pPr>
            <a:r>
              <a:rPr lang="ru-RU" sz="2000" b="1" i="1" dirty="0">
                <a:solidFill>
                  <a:srgbClr val="002060"/>
                </a:solidFill>
                <a:latin typeface="Montserrat" panose="00000500000000000000" pitchFamily="2" charset="-52"/>
              </a:rPr>
              <a:t>В СПОРТИВНУЮ СБОРНУЮ КОМАНДУ РОССИИ</a:t>
            </a:r>
          </a:p>
          <a:p>
            <a:pPr>
              <a:lnSpc>
                <a:spcPct val="80000"/>
              </a:lnSpc>
            </a:pPr>
            <a:r>
              <a:rPr lang="ru-RU" sz="2000" i="1" dirty="0">
                <a:solidFill>
                  <a:srgbClr val="002060"/>
                </a:solidFill>
                <a:latin typeface="Montserrat" panose="00000500000000000000" pitchFamily="2" charset="-52"/>
              </a:rPr>
              <a:t>(женщины)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D511273-01AC-11B1-AF9D-2255844542A9}"/>
              </a:ext>
            </a:extLst>
          </p:cNvPr>
          <p:cNvGraphicFramePr>
            <a:graphicFrameLocks noGrp="1"/>
          </p:cNvGraphicFramePr>
          <p:nvPr/>
        </p:nvGraphicFramePr>
        <p:xfrm>
          <a:off x="341313" y="1176595"/>
          <a:ext cx="8461377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5522">
                  <a:extLst>
                    <a:ext uri="{9D8B030D-6E8A-4147-A177-3AD203B41FA5}">
                      <a16:colId xmlns:a16="http://schemas.microsoft.com/office/drawing/2014/main" val="639327144"/>
                    </a:ext>
                  </a:extLst>
                </a:gridCol>
                <a:gridCol w="2745305">
                  <a:extLst>
                    <a:ext uri="{9D8B030D-6E8A-4147-A177-3AD203B41FA5}">
                      <a16:colId xmlns:a16="http://schemas.microsoft.com/office/drawing/2014/main" val="3440688626"/>
                    </a:ext>
                  </a:extLst>
                </a:gridCol>
                <a:gridCol w="2970550">
                  <a:extLst>
                    <a:ext uri="{9D8B030D-6E8A-4147-A177-3AD203B41FA5}">
                      <a16:colId xmlns:a16="http://schemas.microsoft.com/office/drawing/2014/main" val="1084741000"/>
                    </a:ext>
                  </a:extLst>
                </a:gridCol>
              </a:tblGrid>
              <a:tr h="13594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К-95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Кустова А.</a:t>
                      </a:r>
                    </a:p>
                    <a:p>
                      <a:pPr marL="0" indent="0"/>
                      <a:r>
                        <a:rPr lang="en-US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en-US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0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Поляничко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Колясникова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Пак Полина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Пак Алина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ru-RU" sz="1200" b="1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ЧР К-125 личные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Римденок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Ермак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Полячничко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А.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Торопченова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Рогалева С.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Пак Полина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ЧР К-125 супер команды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1.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Махиня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И.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Торопченова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Д.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2.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3. Иванова А.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   </a:t>
                      </a:r>
                      <a:r>
                        <a:rPr lang="ru-RU" sz="1200" b="0" i="1" dirty="0" err="1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Журкова</a:t>
                      </a:r>
                      <a:r>
                        <a:rPr lang="ru-RU" sz="1200" b="0" i="1" dirty="0">
                          <a:solidFill>
                            <a:schemeClr val="bg1"/>
                          </a:solidFill>
                          <a:latin typeface="Montserrat" panose="00000500000000000000" pitchFamily="2" charset="-52"/>
                        </a:rPr>
                        <a:t> К.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00239"/>
                  </a:ext>
                </a:extLst>
              </a:tr>
              <a:tr h="125727"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ЧР К-90 смешанные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1. Пак Полина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Пак Алина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2. Павлова В.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Ермак С.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3. </a:t>
                      </a:r>
                      <a:r>
                        <a:rPr lang="ru-RU" sz="1200" b="0" i="1" dirty="0" err="1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Скоробогатых</a:t>
                      </a:r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</a:t>
                      </a:r>
                    </a:p>
                    <a:p>
                      <a:r>
                        <a:rPr lang="ru-RU" sz="1200" b="0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    Рогалева С.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Финал КР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200" b="1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Надымова</a:t>
                      </a: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 С.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2. Колясникова В.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3. Мохова Е.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200" b="1" i="1" kern="1200" dirty="0" err="1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5. Мехоношина У.</a:t>
                      </a:r>
                    </a:p>
                    <a:p>
                      <a:pPr marL="0" indent="0" algn="l" defTabSz="914400" rtl="0" eaLnBrk="1" latinLnBrk="0" hangingPunct="1"/>
                      <a:r>
                        <a:rPr lang="ru-RU" sz="1200" b="1" i="1" kern="1200" dirty="0">
                          <a:solidFill>
                            <a:schemeClr val="bg1"/>
                          </a:solidFill>
                          <a:effectLst/>
                          <a:latin typeface="Montserrat" panose="00000500000000000000" pitchFamily="2" charset="-52"/>
                          <a:cs typeface="Times New Roman" panose="02020603050405020304" pitchFamily="18" charset="0"/>
                        </a:rPr>
                        <a:t>6. Иванова А.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1" dirty="0">
                          <a:solidFill>
                            <a:schemeClr val="tx1"/>
                          </a:solidFill>
                          <a:latin typeface="Montserrat" panose="00000500000000000000" pitchFamily="2" charset="-52"/>
                        </a:rPr>
                        <a:t>КР общий зачет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Колясникова В.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Кустова А. 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Каблукова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К.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Мохова Е. </a:t>
                      </a:r>
                    </a:p>
                    <a:p>
                      <a:pPr marL="0" indent="0"/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  Белякова А.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  </a:t>
                      </a:r>
                      <a:r>
                        <a:rPr lang="ru-RU" sz="1200" b="0" i="1" kern="1200" dirty="0" err="1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Махиня</a:t>
                      </a:r>
                      <a:r>
                        <a:rPr lang="ru-RU" sz="1200" b="0" i="1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-52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И.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186312"/>
                  </a:ext>
                </a:extLst>
              </a:tr>
            </a:tbl>
          </a:graphicData>
        </a:graphic>
      </p:graphicFrame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7A5539A3-4A37-E7A0-62A4-AC2D4B33F7A3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/>
        </p:blipFill>
        <p:spPr bwMode="auto">
          <a:xfrm>
            <a:off x="8068721" y="177893"/>
            <a:ext cx="968976" cy="659906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E072D8-1B78-2D46-CF97-CE8FCBE5838E}"/>
              </a:ext>
            </a:extLst>
          </p:cNvPr>
          <p:cNvSpPr txBox="1"/>
          <p:nvPr/>
        </p:nvSpPr>
        <p:spPr>
          <a:xfrm>
            <a:off x="329198" y="4751893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состав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женщины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: 10 человек, </a:t>
            </a:r>
            <a:r>
              <a:rPr lang="en-US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800" i="1" dirty="0"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800" i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езервный состав (женщины): 5 человек</a:t>
            </a:r>
          </a:p>
        </p:txBody>
      </p:sp>
    </p:spTree>
    <p:extLst>
      <p:ext uri="{BB962C8B-B14F-4D97-AF65-F5344CB8AC3E}">
        <p14:creationId xmlns:p14="http://schemas.microsoft.com/office/powerpoint/2010/main" val="11426760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37207</TotalTime>
  <Words>2570</Words>
  <Application>Microsoft Office PowerPoint</Application>
  <PresentationFormat>Экран (16:9)</PresentationFormat>
  <Paragraphs>424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Times New Roman</vt:lpstr>
      <vt:lpstr>Montserrat</vt:lpstr>
      <vt:lpstr>Calibri</vt:lpstr>
      <vt:lpstr>Proxima Nova ExCn Rg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 Краснов</dc:creator>
  <cp:lastModifiedBy>Линар Мустафин</cp:lastModifiedBy>
  <cp:revision>101</cp:revision>
  <dcterms:created xsi:type="dcterms:W3CDTF">2023-09-11T13:54:55Z</dcterms:created>
  <dcterms:modified xsi:type="dcterms:W3CDTF">2026-03-25T07:41:35Z</dcterms:modified>
</cp:coreProperties>
</file>