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20"/>
  </p:notesMasterIdLst>
  <p:sldIdLst>
    <p:sldId id="321" r:id="rId2"/>
    <p:sldId id="304" r:id="rId3"/>
    <p:sldId id="272" r:id="rId4"/>
    <p:sldId id="322" r:id="rId5"/>
    <p:sldId id="308" r:id="rId6"/>
    <p:sldId id="268" r:id="rId7"/>
    <p:sldId id="263" r:id="rId8"/>
    <p:sldId id="323" r:id="rId9"/>
    <p:sldId id="326" r:id="rId10"/>
    <p:sldId id="319" r:id="rId11"/>
    <p:sldId id="325" r:id="rId12"/>
    <p:sldId id="320" r:id="rId13"/>
    <p:sldId id="324" r:id="rId14"/>
    <p:sldId id="316" r:id="rId15"/>
    <p:sldId id="317" r:id="rId16"/>
    <p:sldId id="307" r:id="rId17"/>
    <p:sldId id="267" r:id="rId18"/>
    <p:sldId id="305" r:id="rId19"/>
  </p:sldIdLst>
  <p:sldSz cx="9144000" cy="5143500" type="screen16x9"/>
  <p:notesSz cx="6858000" cy="9144000"/>
  <p:embeddedFontLst>
    <p:embeddedFont>
      <p:font typeface="Aptos Narrow" panose="020B0604020202020204" charset="0"/>
      <p:regular r:id="rId21"/>
      <p:bold r:id="rId22"/>
      <p:italic r:id="rId23"/>
      <p:boldItalic r:id="rId24"/>
    </p:embeddedFont>
    <p:embeddedFont>
      <p:font typeface="Calibri" panose="020F0502020204030204" pitchFamily="34" charset="0"/>
      <p:regular r:id="rId25"/>
      <p:bold r:id="rId26"/>
      <p:italic r:id="rId27"/>
      <p:boldItalic r:id="rId28"/>
    </p:embeddedFont>
    <p:embeddedFont>
      <p:font typeface="Montserrat" panose="020B0604020202020204" charset="-52"/>
      <p:regular r:id="rId29"/>
      <p:bold r:id="rId30"/>
      <p:italic r:id="rId31"/>
      <p:boldItalic r:id="rId32"/>
    </p:embeddedFont>
    <p:embeddedFont>
      <p:font typeface="Proxima Nova ExCn Rg" panose="020B0604020202020204" charset="0"/>
      <p:regular r:id="rId33"/>
      <p:bold r:id="rId34"/>
      <p:italic r:id="rId35"/>
      <p:boldItalic r:id="rId36"/>
    </p:embeddedFont>
  </p:embeddedFont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46">
          <p15:clr>
            <a:srgbClr val="A4A3A4"/>
          </p15:clr>
        </p15:guide>
        <p15:guide id="2" pos="2880">
          <p15:clr>
            <a:srgbClr val="A4A3A4"/>
          </p15:clr>
        </p15:guide>
        <p15:guide id="3" pos="215">
          <p15:clr>
            <a:srgbClr val="A4A3A4"/>
          </p15:clr>
        </p15:guide>
        <p15:guide id="4" pos="5545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2060"/>
    <a:srgbClr val="000000"/>
    <a:srgbClr val="6E4DB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721"/>
    <p:restoredTop sz="94436"/>
  </p:normalViewPr>
  <p:slideViewPr>
    <p:cSldViewPr>
      <p:cViewPr varScale="1">
        <p:scale>
          <a:sx n="150" d="100"/>
          <a:sy n="150" d="100"/>
        </p:scale>
        <p:origin x="240" y="114"/>
      </p:cViewPr>
      <p:guideLst>
        <p:guide orient="horz" pos="146"/>
        <p:guide pos="2880"/>
        <p:guide pos="215"/>
        <p:guide pos="554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45005" cy="45005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6.fntdata"/><Relationship Id="rId39" Type="http://schemas.openxmlformats.org/officeDocument/2006/relationships/theme" Target="theme/theme1.xml"/><Relationship Id="rId21" Type="http://schemas.openxmlformats.org/officeDocument/2006/relationships/font" Target="fonts/font1.fntdata"/><Relationship Id="rId34" Type="http://schemas.openxmlformats.org/officeDocument/2006/relationships/font" Target="fonts/font14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5.fntdata"/><Relationship Id="rId33" Type="http://schemas.openxmlformats.org/officeDocument/2006/relationships/font" Target="fonts/font13.fntdata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29" Type="http://schemas.openxmlformats.org/officeDocument/2006/relationships/font" Target="fonts/font9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4.fntdata"/><Relationship Id="rId32" Type="http://schemas.openxmlformats.org/officeDocument/2006/relationships/font" Target="fonts/font12.fntdata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3.fntdata"/><Relationship Id="rId28" Type="http://schemas.openxmlformats.org/officeDocument/2006/relationships/font" Target="fonts/font8.fntdata"/><Relationship Id="rId36" Type="http://schemas.openxmlformats.org/officeDocument/2006/relationships/font" Target="fonts/font16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11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2.fntdata"/><Relationship Id="rId27" Type="http://schemas.openxmlformats.org/officeDocument/2006/relationships/font" Target="fonts/font7.fntdata"/><Relationship Id="rId30" Type="http://schemas.openxmlformats.org/officeDocument/2006/relationships/font" Target="fonts/font10.fntdata"/><Relationship Id="rId35" Type="http://schemas.openxmlformats.org/officeDocument/2006/relationships/font" Target="fonts/font15.fntdata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A43C440-4B5A-8E45-A2AE-8074E1B2772C}" type="datetimeFigureOut">
              <a:rPr lang="ru-RU" smtClean="0"/>
              <a:t>25.03.2026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40168ED-CB2B-9C43-B9CF-6DDE997F198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432857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25.03.2026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25.03.2026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25.03.2026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25.03.2026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25.03.2026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25.03.2026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25.03.2026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25.03.2026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25.03.2026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25.03.2026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25.03.2026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25.03.2026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emf"/><Relationship Id="rId2" Type="http://schemas.openxmlformats.org/officeDocument/2006/relationships/image" Target="../media/image14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emf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28634379-D80E-C0A4-F32C-B74A09E9E67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9143999" cy="5143500"/>
          </a:xfrm>
          <a:prstGeom prst="rect">
            <a:avLst/>
          </a:prstGeom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EDFCF211-B4F3-02D3-4852-1B8EF611187E}"/>
              </a:ext>
            </a:extLst>
          </p:cNvPr>
          <p:cNvSpPr/>
          <p:nvPr/>
        </p:nvSpPr>
        <p:spPr>
          <a:xfrm>
            <a:off x="-1" y="0"/>
            <a:ext cx="7002271" cy="5143500"/>
          </a:xfrm>
          <a:prstGeom prst="rect">
            <a:avLst/>
          </a:prstGeom>
          <a:gradFill>
            <a:gsLst>
              <a:gs pos="0">
                <a:schemeClr val="bg1">
                  <a:alpha val="10000"/>
                </a:schemeClr>
              </a:gs>
              <a:gs pos="44000">
                <a:srgbClr val="FFFFFF">
                  <a:alpha val="30000"/>
                </a:srgbClr>
              </a:gs>
              <a:gs pos="62572">
                <a:srgbClr val="FFFFFF">
                  <a:alpha val="41000"/>
                </a:srgbClr>
              </a:gs>
              <a:gs pos="79000">
                <a:schemeClr val="bg1">
                  <a:alpha val="0"/>
                </a:schemeClr>
              </a:gs>
              <a:gs pos="29000">
                <a:schemeClr val="bg1">
                  <a:alpha val="40000"/>
                </a:schemeClr>
              </a:gs>
              <a:gs pos="100000">
                <a:schemeClr val="bg1"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00000"/>
              </a:lnSpc>
            </a:pPr>
            <a:endParaRPr lang="ru-RU" dirty="0"/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A220B6E0-D6B7-6845-8B06-F274162F1CC6}"/>
              </a:ext>
            </a:extLst>
          </p:cNvPr>
          <p:cNvSpPr/>
          <p:nvPr/>
        </p:nvSpPr>
        <p:spPr>
          <a:xfrm rot="10800000">
            <a:off x="-11" y="-10"/>
            <a:ext cx="7812371" cy="5143501"/>
          </a:xfrm>
          <a:prstGeom prst="rect">
            <a:avLst/>
          </a:prstGeom>
          <a:gradFill>
            <a:gsLst>
              <a:gs pos="0">
                <a:schemeClr val="bg1">
                  <a:alpha val="0"/>
                </a:schemeClr>
              </a:gs>
              <a:gs pos="51604">
                <a:schemeClr val="bg1">
                  <a:alpha val="40000"/>
                </a:schemeClr>
              </a:gs>
              <a:gs pos="22000">
                <a:schemeClr val="bg1">
                  <a:alpha val="40000"/>
                </a:schemeClr>
              </a:gs>
              <a:gs pos="100000">
                <a:schemeClr val="bg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B04AB76F-F585-C044-81AF-8C7919ECCD00}"/>
              </a:ext>
            </a:extLst>
          </p:cNvPr>
          <p:cNvSpPr/>
          <p:nvPr/>
        </p:nvSpPr>
        <p:spPr>
          <a:xfrm>
            <a:off x="0" y="894694"/>
            <a:ext cx="6011395" cy="1755195"/>
          </a:xfrm>
          <a:prstGeom prst="rect">
            <a:avLst/>
          </a:prstGeom>
          <a:noFill/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>
              <a:lnSpc>
                <a:spcPct val="80000"/>
              </a:lnSpc>
            </a:pPr>
            <a:r>
              <a:rPr lang="ru-RU" sz="2800" b="1" dirty="0">
                <a:solidFill>
                  <a:srgbClr val="002060"/>
                </a:solidFill>
                <a:latin typeface=""/>
              </a:rPr>
              <a:t>ОТЧЕТ ЖЕНСКОЙ СБОРНОЙ КОМАНДЫ РОССИИ</a:t>
            </a:r>
          </a:p>
          <a:p>
            <a:pPr>
              <a:lnSpc>
                <a:spcPct val="80000"/>
              </a:lnSpc>
            </a:pPr>
            <a:r>
              <a:rPr lang="ru-RU" sz="2800" b="1" dirty="0">
                <a:solidFill>
                  <a:srgbClr val="002060"/>
                </a:solidFill>
                <a:latin typeface=""/>
              </a:rPr>
              <a:t>ПО ПРЫЖКАМ НА ЛЫЖАХ С ТРАМПЛИНА</a:t>
            </a:r>
          </a:p>
          <a:p>
            <a:pPr>
              <a:lnSpc>
                <a:spcPct val="80000"/>
              </a:lnSpc>
            </a:pPr>
            <a:r>
              <a:rPr lang="ru-RU" sz="2800" b="1" dirty="0">
                <a:solidFill>
                  <a:srgbClr val="002060"/>
                </a:solidFill>
                <a:latin typeface=""/>
              </a:rPr>
              <a:t>В СЕЗОНЕ 2025-2026 </a:t>
            </a:r>
            <a:endParaRPr lang="ru-RU" b="1" dirty="0">
              <a:solidFill>
                <a:srgbClr val="002060"/>
              </a:solidFill>
              <a:latin typeface=""/>
            </a:endParaRPr>
          </a:p>
        </p:txBody>
      </p:sp>
      <p:pic>
        <p:nvPicPr>
          <p:cNvPr id="10" name="Рисунок 5">
            <a:extLst>
              <a:ext uri="{FF2B5EF4-FFF2-40B4-BE49-F238E27FC236}">
                <a16:creationId xmlns:a16="http://schemas.microsoft.com/office/drawing/2014/main" id="{0804C2E8-C6CA-21E6-ECFC-0049604505F4}"/>
              </a:ext>
            </a:extLst>
          </p:cNvPr>
          <p:cNvPicPr>
            <a:picLocks noGrp="1" noChangeAspect="1"/>
          </p:cNvPicPr>
          <p:nvPr/>
        </p:nvPicPr>
        <p:blipFill>
          <a:blip r:embed="rId3"/>
          <a:stretch/>
        </p:blipFill>
        <p:spPr bwMode="auto">
          <a:xfrm>
            <a:off x="0" y="14508"/>
            <a:ext cx="1271122" cy="865678"/>
          </a:xfrm>
          <a:prstGeom prst="rect">
            <a:avLst/>
          </a:prstGeom>
          <a:noFill/>
        </p:spPr>
      </p:pic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90915229-C171-D9AD-787E-7767F82951D1}"/>
              </a:ext>
            </a:extLst>
          </p:cNvPr>
          <p:cNvSpPr/>
          <p:nvPr/>
        </p:nvSpPr>
        <p:spPr>
          <a:xfrm>
            <a:off x="341313" y="4120746"/>
            <a:ext cx="3915435" cy="790979"/>
          </a:xfrm>
          <a:prstGeom prst="rect">
            <a:avLst/>
          </a:prstGeom>
          <a:noFill/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>
              <a:lnSpc>
                <a:spcPct val="80000"/>
              </a:lnSpc>
            </a:pPr>
            <a:r>
              <a:rPr lang="ru-RU" b="1" dirty="0">
                <a:solidFill>
                  <a:srgbClr val="002060"/>
                </a:solidFill>
                <a:latin typeface=""/>
              </a:rPr>
              <a:t>Баринов М.В.</a:t>
            </a:r>
          </a:p>
          <a:p>
            <a:pPr>
              <a:lnSpc>
                <a:spcPct val="80000"/>
              </a:lnSpc>
            </a:pPr>
            <a:r>
              <a:rPr lang="ru-RU" sz="1400" dirty="0">
                <a:solidFill>
                  <a:srgbClr val="002060"/>
                </a:solidFill>
                <a:latin typeface=""/>
              </a:rPr>
              <a:t>Тренер женской сборной команды России</a:t>
            </a:r>
          </a:p>
          <a:p>
            <a:pPr>
              <a:lnSpc>
                <a:spcPct val="80000"/>
              </a:lnSpc>
            </a:pPr>
            <a:r>
              <a:rPr lang="ru-RU" sz="1400" dirty="0">
                <a:solidFill>
                  <a:srgbClr val="002060"/>
                </a:solidFill>
                <a:latin typeface=""/>
              </a:rPr>
              <a:t>по прыжкам на лыжах с трамплина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66E6CF12-3FA0-ECD6-8CDD-580A01687C14}"/>
              </a:ext>
            </a:extLst>
          </p:cNvPr>
          <p:cNvSpPr/>
          <p:nvPr/>
        </p:nvSpPr>
        <p:spPr>
          <a:xfrm>
            <a:off x="0" y="2886785"/>
            <a:ext cx="4995772" cy="790979"/>
          </a:xfrm>
          <a:prstGeom prst="rect">
            <a:avLst/>
          </a:prstGeom>
          <a:noFill/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342900" indent="-342900">
              <a:lnSpc>
                <a:spcPct val="80000"/>
              </a:lnSpc>
              <a:buFont typeface="+mj-lt"/>
              <a:buAutoNum type="arabicPeriod"/>
            </a:pPr>
            <a:r>
              <a:rPr lang="ru-RU" sz="1400" dirty="0">
                <a:solidFill>
                  <a:srgbClr val="002060"/>
                </a:solidFill>
                <a:latin typeface="Proxima Nova ExCn Rg" panose="02000506030000020004" pitchFamily="2" charset="0"/>
              </a:rPr>
              <a:t>О системе подготовки сборной команды России</a:t>
            </a:r>
          </a:p>
          <a:p>
            <a:pPr marL="342900" indent="-342900">
              <a:lnSpc>
                <a:spcPct val="80000"/>
              </a:lnSpc>
              <a:buFont typeface="+mj-lt"/>
              <a:buAutoNum type="arabicPeriod"/>
            </a:pPr>
            <a:r>
              <a:rPr lang="ru-RU" sz="1400" dirty="0">
                <a:solidFill>
                  <a:srgbClr val="002060"/>
                </a:solidFill>
                <a:latin typeface="Proxima Nova ExCn Rg" panose="02000506030000020004" pitchFamily="2" charset="0"/>
              </a:rPr>
              <a:t>Об основных проблемах, препятствующих качественной подготовке</a:t>
            </a:r>
          </a:p>
          <a:p>
            <a:pPr marL="342900" indent="-342900">
              <a:lnSpc>
                <a:spcPct val="80000"/>
              </a:lnSpc>
              <a:buFont typeface="+mj-lt"/>
              <a:buAutoNum type="arabicPeriod"/>
            </a:pPr>
            <a:r>
              <a:rPr lang="ru-RU" sz="1400" dirty="0">
                <a:solidFill>
                  <a:srgbClr val="002060"/>
                </a:solidFill>
                <a:latin typeface="Proxima Nova ExCn Rg" panose="02000506030000020004" pitchFamily="2" charset="0"/>
              </a:rPr>
              <a:t>О подготовке сборной команды в сезоне 2025-2026</a:t>
            </a:r>
          </a:p>
        </p:txBody>
      </p:sp>
    </p:spTree>
    <p:extLst>
      <p:ext uri="{BB962C8B-B14F-4D97-AF65-F5344CB8AC3E}">
        <p14:creationId xmlns:p14="http://schemas.microsoft.com/office/powerpoint/2010/main" val="279223873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FFE92446-D9C3-3BCA-9B13-D017ED6B1AB7}"/>
              </a:ext>
            </a:extLst>
          </p:cNvPr>
          <p:cNvSpPr/>
          <p:nvPr/>
        </p:nvSpPr>
        <p:spPr>
          <a:xfrm rot="16200000">
            <a:off x="2947144" y="-2950033"/>
            <a:ext cx="3246827" cy="9146888"/>
          </a:xfrm>
          <a:prstGeom prst="rect">
            <a:avLst/>
          </a:prstGeom>
          <a:gradFill>
            <a:gsLst>
              <a:gs pos="0">
                <a:srgbClr val="002060">
                  <a:alpha val="0"/>
                </a:srgbClr>
              </a:gs>
              <a:gs pos="29000">
                <a:srgbClr val="002060">
                  <a:alpha val="42000"/>
                </a:srgbClr>
              </a:gs>
              <a:gs pos="75000">
                <a:srgbClr val="002060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93574297-0565-2343-FDD6-788BD4F8CDED}"/>
              </a:ext>
            </a:extLst>
          </p:cNvPr>
          <p:cNvSpPr/>
          <p:nvPr/>
        </p:nvSpPr>
        <p:spPr>
          <a:xfrm>
            <a:off x="339868" y="97927"/>
            <a:ext cx="8461376" cy="6110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sz="2400" b="1" i="1" dirty="0">
                <a:solidFill>
                  <a:schemeClr val="bg1"/>
                </a:solidFill>
                <a:latin typeface="Montserrat" panose="00000500000000000000" pitchFamily="2" charset="-52"/>
              </a:rPr>
              <a:t>СРАВНИТЕЛЬНЫЕ ПОКАЗАТЕЛИ </a:t>
            </a:r>
          </a:p>
          <a:p>
            <a:pPr algn="ctr">
              <a:lnSpc>
                <a:spcPct val="80000"/>
              </a:lnSpc>
            </a:pPr>
            <a:r>
              <a:rPr lang="ru-RU" i="1" dirty="0">
                <a:solidFill>
                  <a:schemeClr val="bg1"/>
                </a:solidFill>
                <a:latin typeface="Montserrat" panose="00000500000000000000" pitchFamily="2" charset="-52"/>
              </a:rPr>
              <a:t>КР с КМ в сезоне 202</a:t>
            </a:r>
            <a:r>
              <a:rPr lang="en-US" i="1" dirty="0">
                <a:solidFill>
                  <a:schemeClr val="bg1"/>
                </a:solidFill>
                <a:latin typeface="Montserrat" panose="00000500000000000000" pitchFamily="2" charset="-52"/>
              </a:rPr>
              <a:t>4</a:t>
            </a:r>
            <a:r>
              <a:rPr lang="ru-RU" i="1" dirty="0">
                <a:solidFill>
                  <a:schemeClr val="bg1"/>
                </a:solidFill>
                <a:latin typeface="Montserrat" panose="00000500000000000000" pitchFamily="2" charset="-52"/>
              </a:rPr>
              <a:t>-202</a:t>
            </a:r>
            <a:r>
              <a:rPr lang="en-US" i="1" dirty="0">
                <a:solidFill>
                  <a:schemeClr val="bg1"/>
                </a:solidFill>
                <a:latin typeface="Montserrat" panose="00000500000000000000" pitchFamily="2" charset="-52"/>
              </a:rPr>
              <a:t>5</a:t>
            </a:r>
            <a:r>
              <a:rPr lang="ru-RU" i="1" dirty="0">
                <a:solidFill>
                  <a:schemeClr val="bg1"/>
                </a:solidFill>
                <a:latin typeface="Montserrat" panose="00000500000000000000" pitchFamily="2" charset="-52"/>
              </a:rPr>
              <a:t> с 202</a:t>
            </a:r>
            <a:r>
              <a:rPr lang="en-US" i="1" dirty="0">
                <a:solidFill>
                  <a:schemeClr val="bg1"/>
                </a:solidFill>
                <a:latin typeface="Montserrat" panose="00000500000000000000" pitchFamily="2" charset="-52"/>
              </a:rPr>
              <a:t>5</a:t>
            </a:r>
            <a:r>
              <a:rPr lang="ru-RU" i="1" dirty="0">
                <a:solidFill>
                  <a:schemeClr val="bg1"/>
                </a:solidFill>
                <a:latin typeface="Montserrat" panose="00000500000000000000" pitchFamily="2" charset="-52"/>
              </a:rPr>
              <a:t>-202</a:t>
            </a:r>
            <a:r>
              <a:rPr lang="en-US" i="1" dirty="0">
                <a:solidFill>
                  <a:schemeClr val="bg1"/>
                </a:solidFill>
                <a:latin typeface="Montserrat" panose="00000500000000000000" pitchFamily="2" charset="-52"/>
              </a:rPr>
              <a:t>6</a:t>
            </a:r>
            <a:endParaRPr lang="ru-RU" i="1" dirty="0">
              <a:solidFill>
                <a:schemeClr val="bg1"/>
              </a:solidFill>
              <a:latin typeface="Montserrat" panose="00000500000000000000" pitchFamily="2" charset="-52"/>
            </a:endParaRPr>
          </a:p>
        </p:txBody>
      </p:sp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02A7809A-D098-1D8F-567B-F9D17D702C0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1008" y="806922"/>
            <a:ext cx="7741983" cy="42386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716313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FFE92446-D9C3-3BCA-9B13-D017ED6B1AB7}"/>
              </a:ext>
            </a:extLst>
          </p:cNvPr>
          <p:cNvSpPr/>
          <p:nvPr/>
        </p:nvSpPr>
        <p:spPr>
          <a:xfrm rot="16200000">
            <a:off x="3397194" y="-3400083"/>
            <a:ext cx="2346727" cy="9146888"/>
          </a:xfrm>
          <a:prstGeom prst="rect">
            <a:avLst/>
          </a:prstGeom>
          <a:gradFill>
            <a:gsLst>
              <a:gs pos="0">
                <a:srgbClr val="002060">
                  <a:alpha val="0"/>
                </a:srgbClr>
              </a:gs>
              <a:gs pos="29000">
                <a:srgbClr val="002060">
                  <a:alpha val="42000"/>
                </a:srgbClr>
              </a:gs>
              <a:gs pos="75000">
                <a:srgbClr val="002060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93574297-0565-2343-FDD6-788BD4F8CDED}"/>
              </a:ext>
            </a:extLst>
          </p:cNvPr>
          <p:cNvSpPr/>
          <p:nvPr/>
        </p:nvSpPr>
        <p:spPr>
          <a:xfrm>
            <a:off x="339869" y="126873"/>
            <a:ext cx="8461376" cy="6110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sz="2400" b="1" i="1" dirty="0">
                <a:solidFill>
                  <a:schemeClr val="bg1"/>
                </a:solidFill>
                <a:latin typeface="Montserrat" panose="00000500000000000000" pitchFamily="2" charset="-52"/>
              </a:rPr>
              <a:t>СРАВНИТЕЛЬНЫЕ ПОКАЗАТЕЛИ </a:t>
            </a:r>
          </a:p>
          <a:p>
            <a:pPr algn="ctr">
              <a:lnSpc>
                <a:spcPct val="80000"/>
              </a:lnSpc>
            </a:pPr>
            <a:r>
              <a:rPr lang="ru-RU" i="1" dirty="0">
                <a:solidFill>
                  <a:schemeClr val="bg1"/>
                </a:solidFill>
                <a:latin typeface="Montserrat" panose="00000500000000000000" pitchFamily="2" charset="-52"/>
              </a:rPr>
              <a:t>среднее по КР в сезоне 202</a:t>
            </a:r>
            <a:r>
              <a:rPr lang="en-US" i="1" dirty="0">
                <a:solidFill>
                  <a:schemeClr val="bg1"/>
                </a:solidFill>
                <a:latin typeface="Montserrat" panose="00000500000000000000" pitchFamily="2" charset="-52"/>
              </a:rPr>
              <a:t>4</a:t>
            </a:r>
            <a:r>
              <a:rPr lang="ru-RU" i="1" dirty="0">
                <a:solidFill>
                  <a:schemeClr val="bg1"/>
                </a:solidFill>
                <a:latin typeface="Montserrat" panose="00000500000000000000" pitchFamily="2" charset="-52"/>
              </a:rPr>
              <a:t>-202</a:t>
            </a:r>
            <a:r>
              <a:rPr lang="en-US" i="1" dirty="0">
                <a:solidFill>
                  <a:schemeClr val="bg1"/>
                </a:solidFill>
                <a:latin typeface="Montserrat" panose="00000500000000000000" pitchFamily="2" charset="-52"/>
              </a:rPr>
              <a:t>5</a:t>
            </a:r>
            <a:r>
              <a:rPr lang="ru-RU" i="1" dirty="0">
                <a:solidFill>
                  <a:schemeClr val="bg1"/>
                </a:solidFill>
                <a:latin typeface="Montserrat" panose="00000500000000000000" pitchFamily="2" charset="-52"/>
              </a:rPr>
              <a:t> с 202</a:t>
            </a:r>
            <a:r>
              <a:rPr lang="en-US" i="1" dirty="0">
                <a:solidFill>
                  <a:schemeClr val="bg1"/>
                </a:solidFill>
                <a:latin typeface="Montserrat" panose="00000500000000000000" pitchFamily="2" charset="-52"/>
              </a:rPr>
              <a:t>5</a:t>
            </a:r>
            <a:r>
              <a:rPr lang="ru-RU" i="1" dirty="0">
                <a:solidFill>
                  <a:schemeClr val="bg1"/>
                </a:solidFill>
                <a:latin typeface="Montserrat" panose="00000500000000000000" pitchFamily="2" charset="-52"/>
              </a:rPr>
              <a:t>-202</a:t>
            </a:r>
            <a:r>
              <a:rPr lang="en-US" i="1" dirty="0">
                <a:solidFill>
                  <a:schemeClr val="bg1"/>
                </a:solidFill>
                <a:latin typeface="Montserrat" panose="00000500000000000000" pitchFamily="2" charset="-52"/>
              </a:rPr>
              <a:t>6</a:t>
            </a:r>
            <a:endParaRPr lang="ru-RU" i="1" dirty="0">
              <a:solidFill>
                <a:schemeClr val="bg1"/>
              </a:solidFill>
              <a:latin typeface="Montserrat" panose="00000500000000000000" pitchFamily="2" charset="-52"/>
            </a:endParaRPr>
          </a:p>
        </p:txBody>
      </p:sp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DA342B53-6CDE-9C6B-4B3D-E8A33921200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7755" y="737938"/>
            <a:ext cx="7445603" cy="43540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118487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FFE92446-D9C3-3BCA-9B13-D017ED6B1AB7}"/>
              </a:ext>
            </a:extLst>
          </p:cNvPr>
          <p:cNvSpPr/>
          <p:nvPr/>
        </p:nvSpPr>
        <p:spPr>
          <a:xfrm rot="16200000">
            <a:off x="2834632" y="-2876057"/>
            <a:ext cx="3471852" cy="9146888"/>
          </a:xfrm>
          <a:prstGeom prst="rect">
            <a:avLst/>
          </a:prstGeom>
          <a:gradFill>
            <a:gsLst>
              <a:gs pos="0">
                <a:srgbClr val="002060">
                  <a:alpha val="0"/>
                </a:srgbClr>
              </a:gs>
              <a:gs pos="29000">
                <a:srgbClr val="002060">
                  <a:alpha val="42000"/>
                </a:srgbClr>
              </a:gs>
              <a:gs pos="75000">
                <a:srgbClr val="002060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93574297-0565-2343-FDD6-788BD4F8CDED}"/>
              </a:ext>
            </a:extLst>
          </p:cNvPr>
          <p:cNvSpPr/>
          <p:nvPr/>
        </p:nvSpPr>
        <p:spPr>
          <a:xfrm>
            <a:off x="339870" y="96475"/>
            <a:ext cx="8461376" cy="906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sz="2400" b="1" i="1" dirty="0">
                <a:solidFill>
                  <a:schemeClr val="bg1"/>
                </a:solidFill>
                <a:latin typeface="Montserrat" panose="00000500000000000000" pitchFamily="2" charset="-52"/>
              </a:rPr>
              <a:t>СРАВНИТЕЛЬНЫЕ ПОКАЗАТЕЛИ РЕЗУЛЬТАТИВНОСТИ МС «Тагильская сталь»</a:t>
            </a:r>
          </a:p>
          <a:p>
            <a:pPr algn="ctr">
              <a:lnSpc>
                <a:spcPct val="80000"/>
              </a:lnSpc>
            </a:pPr>
            <a:r>
              <a:rPr lang="ru-RU" i="1" dirty="0">
                <a:solidFill>
                  <a:schemeClr val="bg1"/>
                </a:solidFill>
                <a:latin typeface="Montserrat" panose="00000500000000000000" pitchFamily="2" charset="-52"/>
              </a:rPr>
              <a:t>в сезоне 2025 - 2026г. с сезоном 2024-2025 г.</a:t>
            </a:r>
          </a:p>
        </p:txBody>
      </p:sp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5FF1F453-B8DB-C68C-B497-E2ED057738C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8474" y="1010633"/>
            <a:ext cx="7887052" cy="40363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442943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FFE92446-D9C3-3BCA-9B13-D017ED6B1AB7}"/>
              </a:ext>
            </a:extLst>
          </p:cNvPr>
          <p:cNvSpPr/>
          <p:nvPr/>
        </p:nvSpPr>
        <p:spPr>
          <a:xfrm rot="16200000">
            <a:off x="2962669" y="-3176277"/>
            <a:ext cx="3246827" cy="9146888"/>
          </a:xfrm>
          <a:prstGeom prst="rect">
            <a:avLst/>
          </a:prstGeom>
          <a:gradFill>
            <a:gsLst>
              <a:gs pos="0">
                <a:srgbClr val="002060">
                  <a:alpha val="0"/>
                </a:srgbClr>
              </a:gs>
              <a:gs pos="29000">
                <a:srgbClr val="002060">
                  <a:alpha val="42000"/>
                </a:srgbClr>
              </a:gs>
              <a:gs pos="75000">
                <a:srgbClr val="002060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93574297-0565-2343-FDD6-788BD4F8CDED}"/>
              </a:ext>
            </a:extLst>
          </p:cNvPr>
          <p:cNvSpPr/>
          <p:nvPr/>
        </p:nvSpPr>
        <p:spPr>
          <a:xfrm>
            <a:off x="341313" y="477504"/>
            <a:ext cx="8461376" cy="6110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sz="2400" b="1" i="1" dirty="0">
                <a:solidFill>
                  <a:schemeClr val="bg1"/>
                </a:solidFill>
                <a:latin typeface="Montserrat" panose="00000500000000000000" pitchFamily="2" charset="-52"/>
              </a:rPr>
              <a:t>СРАВНИТЕЛЬНЫЕ ПОКАЗАТЕЛИ </a:t>
            </a:r>
          </a:p>
          <a:p>
            <a:pPr algn="ctr">
              <a:lnSpc>
                <a:spcPct val="80000"/>
              </a:lnSpc>
            </a:pPr>
            <a:r>
              <a:rPr lang="ru-RU" i="1" dirty="0">
                <a:solidFill>
                  <a:schemeClr val="bg1"/>
                </a:solidFill>
                <a:latin typeface="Montserrat" panose="00000500000000000000" pitchFamily="2" charset="-52"/>
              </a:rPr>
              <a:t>Среднее по сборной России в сезоне 202</a:t>
            </a:r>
            <a:r>
              <a:rPr lang="en-US" i="1" dirty="0">
                <a:solidFill>
                  <a:schemeClr val="bg1"/>
                </a:solidFill>
                <a:latin typeface="Montserrat" panose="00000500000000000000" pitchFamily="2" charset="-52"/>
              </a:rPr>
              <a:t>4</a:t>
            </a:r>
            <a:r>
              <a:rPr lang="ru-RU" i="1" dirty="0">
                <a:solidFill>
                  <a:schemeClr val="bg1"/>
                </a:solidFill>
                <a:latin typeface="Montserrat" panose="00000500000000000000" pitchFamily="2" charset="-52"/>
              </a:rPr>
              <a:t>-202</a:t>
            </a:r>
            <a:r>
              <a:rPr lang="en-US" i="1" dirty="0">
                <a:solidFill>
                  <a:schemeClr val="bg1"/>
                </a:solidFill>
                <a:latin typeface="Montserrat" panose="00000500000000000000" pitchFamily="2" charset="-52"/>
              </a:rPr>
              <a:t>5</a:t>
            </a:r>
            <a:r>
              <a:rPr lang="ru-RU" i="1" dirty="0">
                <a:solidFill>
                  <a:schemeClr val="bg1"/>
                </a:solidFill>
                <a:latin typeface="Montserrat" panose="00000500000000000000" pitchFamily="2" charset="-52"/>
              </a:rPr>
              <a:t> с 202</a:t>
            </a:r>
            <a:r>
              <a:rPr lang="en-US" i="1" dirty="0">
                <a:solidFill>
                  <a:schemeClr val="bg1"/>
                </a:solidFill>
                <a:latin typeface="Montserrat" panose="00000500000000000000" pitchFamily="2" charset="-52"/>
              </a:rPr>
              <a:t>5</a:t>
            </a:r>
            <a:r>
              <a:rPr lang="ru-RU" i="1" dirty="0">
                <a:solidFill>
                  <a:schemeClr val="bg1"/>
                </a:solidFill>
                <a:latin typeface="Montserrat" panose="00000500000000000000" pitchFamily="2" charset="-52"/>
              </a:rPr>
              <a:t>-202</a:t>
            </a:r>
            <a:r>
              <a:rPr lang="en-US" i="1" dirty="0">
                <a:solidFill>
                  <a:schemeClr val="bg1"/>
                </a:solidFill>
                <a:latin typeface="Montserrat" panose="00000500000000000000" pitchFamily="2" charset="-52"/>
              </a:rPr>
              <a:t>6</a:t>
            </a:r>
            <a:endParaRPr lang="ru-RU" i="1" dirty="0">
              <a:solidFill>
                <a:schemeClr val="bg1"/>
              </a:solidFill>
              <a:latin typeface="Montserrat" panose="00000500000000000000" pitchFamily="2" charset="-52"/>
            </a:endParaRPr>
          </a:p>
        </p:txBody>
      </p:sp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61BA2C89-5C22-B1C6-89CC-7B272851400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0131" y="1115394"/>
            <a:ext cx="7263738" cy="1583799"/>
          </a:xfrm>
          <a:prstGeom prst="rect">
            <a:avLst/>
          </a:prstGeom>
        </p:spPr>
      </p:pic>
      <p:pic>
        <p:nvPicPr>
          <p:cNvPr id="22" name="Рисунок 21">
            <a:extLst>
              <a:ext uri="{FF2B5EF4-FFF2-40B4-BE49-F238E27FC236}">
                <a16:creationId xmlns:a16="http://schemas.microsoft.com/office/drawing/2014/main" id="{0879AB60-57F9-91AC-B145-163C78CFDED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0131" y="2695387"/>
            <a:ext cx="3631869" cy="1339728"/>
          </a:xfrm>
          <a:prstGeom prst="rect">
            <a:avLst/>
          </a:prstGeom>
        </p:spPr>
      </p:pic>
      <p:pic>
        <p:nvPicPr>
          <p:cNvPr id="24" name="Рисунок 23">
            <a:extLst>
              <a:ext uri="{FF2B5EF4-FFF2-40B4-BE49-F238E27FC236}">
                <a16:creationId xmlns:a16="http://schemas.microsoft.com/office/drawing/2014/main" id="{108E82F4-B127-FB71-C61B-9F6324E66BB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72000" y="2695387"/>
            <a:ext cx="3631869" cy="13420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052604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EADC2C2B-6143-0729-40D6-D8D11C17827B}"/>
              </a:ext>
            </a:extLst>
          </p:cNvPr>
          <p:cNvSpPr/>
          <p:nvPr/>
        </p:nvSpPr>
        <p:spPr>
          <a:xfrm>
            <a:off x="341313" y="283885"/>
            <a:ext cx="8461376" cy="8327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ru-RU" sz="2000" b="1" i="1" dirty="0">
                <a:solidFill>
                  <a:srgbClr val="002060"/>
                </a:solidFill>
                <a:latin typeface="Montserrat" panose="00000500000000000000" pitchFamily="2" charset="-52"/>
              </a:rPr>
              <a:t>КРИТЕРИИ ФОРМИРОВАНИЯ СПИСКОВ КАНДИДАТОВ</a:t>
            </a:r>
          </a:p>
          <a:p>
            <a:pPr>
              <a:lnSpc>
                <a:spcPct val="80000"/>
              </a:lnSpc>
            </a:pPr>
            <a:r>
              <a:rPr lang="ru-RU" sz="2000" b="1" i="1" dirty="0">
                <a:solidFill>
                  <a:srgbClr val="002060"/>
                </a:solidFill>
                <a:latin typeface="Montserrat" panose="00000500000000000000" pitchFamily="2" charset="-52"/>
              </a:rPr>
              <a:t>В СПОРТИВНУЮ СБОРНУЮ КОМАНДУ РОССИИ</a:t>
            </a:r>
          </a:p>
          <a:p>
            <a:pPr>
              <a:lnSpc>
                <a:spcPct val="80000"/>
              </a:lnSpc>
            </a:pPr>
            <a:r>
              <a:rPr lang="ru-RU" sz="2000" i="1" dirty="0">
                <a:solidFill>
                  <a:srgbClr val="002060"/>
                </a:solidFill>
                <a:latin typeface="Montserrat" panose="00000500000000000000" pitchFamily="2" charset="-52"/>
              </a:rPr>
              <a:t>(женщины) </a:t>
            </a:r>
          </a:p>
        </p:txBody>
      </p:sp>
      <p:graphicFrame>
        <p:nvGraphicFramePr>
          <p:cNvPr id="3" name="Таблица 2">
            <a:extLst>
              <a:ext uri="{FF2B5EF4-FFF2-40B4-BE49-F238E27FC236}">
                <a16:creationId xmlns:a16="http://schemas.microsoft.com/office/drawing/2014/main" id="{AD511273-01AC-11B1-AF9D-2255844542A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36810141"/>
              </p:ext>
            </p:extLst>
          </p:nvPr>
        </p:nvGraphicFramePr>
        <p:xfrm>
          <a:off x="341313" y="1176595"/>
          <a:ext cx="8461377" cy="3108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45522">
                  <a:extLst>
                    <a:ext uri="{9D8B030D-6E8A-4147-A177-3AD203B41FA5}">
                      <a16:colId xmlns:a16="http://schemas.microsoft.com/office/drawing/2014/main" val="639327144"/>
                    </a:ext>
                  </a:extLst>
                </a:gridCol>
                <a:gridCol w="2745305">
                  <a:extLst>
                    <a:ext uri="{9D8B030D-6E8A-4147-A177-3AD203B41FA5}">
                      <a16:colId xmlns:a16="http://schemas.microsoft.com/office/drawing/2014/main" val="3440688626"/>
                    </a:ext>
                  </a:extLst>
                </a:gridCol>
                <a:gridCol w="2970550">
                  <a:extLst>
                    <a:ext uri="{9D8B030D-6E8A-4147-A177-3AD203B41FA5}">
                      <a16:colId xmlns:a16="http://schemas.microsoft.com/office/drawing/2014/main" val="1084741000"/>
                    </a:ext>
                  </a:extLst>
                </a:gridCol>
              </a:tblGrid>
              <a:tr h="1359438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i="1" kern="1200" dirty="0">
                          <a:solidFill>
                            <a:schemeClr val="bg1"/>
                          </a:solidFill>
                          <a:effectLst/>
                          <a:latin typeface="Montserrat" panose="00000500000000000000" pitchFamily="2" charset="-52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ЧР К-95 личные</a:t>
                      </a:r>
                    </a:p>
                    <a:p>
                      <a:pPr marL="0" indent="0"/>
                      <a:r>
                        <a:rPr lang="ru-RU" sz="1200" b="0" i="1" kern="1200" dirty="0">
                          <a:solidFill>
                            <a:schemeClr val="bg1"/>
                          </a:solidFill>
                          <a:effectLst/>
                          <a:latin typeface="Montserrat" panose="00000500000000000000" pitchFamily="2" charset="-52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1. Кустова А.</a:t>
                      </a:r>
                    </a:p>
                    <a:p>
                      <a:pPr marL="0" indent="0"/>
                      <a:r>
                        <a:rPr lang="en-US" sz="1200" b="0" i="1" kern="1200" dirty="0">
                          <a:solidFill>
                            <a:schemeClr val="bg1"/>
                          </a:solidFill>
                          <a:effectLst/>
                          <a:latin typeface="Montserrat" panose="00000500000000000000" pitchFamily="2" charset="-52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2. </a:t>
                      </a:r>
                      <a:r>
                        <a:rPr lang="ru-RU" sz="1200" b="0" i="1" kern="1200" dirty="0" err="1">
                          <a:solidFill>
                            <a:schemeClr val="bg1"/>
                          </a:solidFill>
                          <a:effectLst/>
                          <a:latin typeface="Montserrat" panose="00000500000000000000" pitchFamily="2" charset="-52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Каблукова</a:t>
                      </a:r>
                      <a:r>
                        <a:rPr lang="ru-RU" sz="1200" b="0" i="1" kern="1200" dirty="0">
                          <a:solidFill>
                            <a:schemeClr val="bg1"/>
                          </a:solidFill>
                          <a:effectLst/>
                          <a:latin typeface="Montserrat" panose="00000500000000000000" pitchFamily="2" charset="-52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К.</a:t>
                      </a:r>
                    </a:p>
                    <a:p>
                      <a:pPr marL="0" indent="0"/>
                      <a:r>
                        <a:rPr lang="en-US" sz="1200" b="0" i="1" kern="1200" dirty="0">
                          <a:solidFill>
                            <a:schemeClr val="bg1"/>
                          </a:solidFill>
                          <a:effectLst/>
                          <a:latin typeface="Montserrat" panose="00000500000000000000" pitchFamily="2" charset="-52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ru-RU" sz="1200" b="0" i="1" kern="1200" dirty="0">
                          <a:solidFill>
                            <a:schemeClr val="bg1"/>
                          </a:solidFill>
                          <a:effectLst/>
                          <a:latin typeface="Montserrat" panose="00000500000000000000" pitchFamily="2" charset="-52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200" b="0" i="1" kern="1200" dirty="0" err="1">
                          <a:solidFill>
                            <a:schemeClr val="bg1"/>
                          </a:solidFill>
                          <a:effectLst/>
                          <a:latin typeface="Montserrat" panose="00000500000000000000" pitchFamily="2" charset="-52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Махиня</a:t>
                      </a:r>
                      <a:r>
                        <a:rPr lang="ru-RU" sz="1200" b="0" i="1" kern="1200" dirty="0">
                          <a:solidFill>
                            <a:schemeClr val="bg1"/>
                          </a:solidFill>
                          <a:effectLst/>
                          <a:latin typeface="Montserrat" panose="00000500000000000000" pitchFamily="2" charset="-52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И.</a:t>
                      </a:r>
                    </a:p>
                    <a:p>
                      <a:pPr marL="0" indent="0"/>
                      <a:r>
                        <a:rPr lang="ru-RU" sz="1200" b="0" i="1" kern="1200" dirty="0">
                          <a:solidFill>
                            <a:schemeClr val="bg1"/>
                          </a:solidFill>
                          <a:effectLst/>
                          <a:latin typeface="Montserrat" panose="00000500000000000000" pitchFamily="2" charset="-52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4. Рогалева С.</a:t>
                      </a:r>
                    </a:p>
                    <a:p>
                      <a:pPr marL="0" indent="0"/>
                      <a:r>
                        <a:rPr lang="ru-RU" sz="1200" b="0" i="1" kern="1200" dirty="0">
                          <a:solidFill>
                            <a:schemeClr val="bg1"/>
                          </a:solidFill>
                          <a:effectLst/>
                          <a:latin typeface="Montserrat" panose="00000500000000000000" pitchFamily="2" charset="-52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5. Поляничко А.</a:t>
                      </a:r>
                    </a:p>
                    <a:p>
                      <a:pPr marL="0" indent="0"/>
                      <a:r>
                        <a:rPr lang="ru-RU" sz="1200" b="0" i="1" kern="1200" dirty="0">
                          <a:solidFill>
                            <a:schemeClr val="bg1"/>
                          </a:solidFill>
                          <a:effectLst/>
                          <a:latin typeface="Montserrat" panose="00000500000000000000" pitchFamily="2" charset="-52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6. Колясникова В.</a:t>
                      </a:r>
                    </a:p>
                    <a:p>
                      <a:pPr marL="0" indent="0"/>
                      <a:r>
                        <a:rPr lang="ru-RU" sz="1200" b="0" i="1" kern="1200" dirty="0">
                          <a:solidFill>
                            <a:schemeClr val="bg1"/>
                          </a:solidFill>
                          <a:effectLst/>
                          <a:latin typeface="Montserrat" panose="00000500000000000000" pitchFamily="2" charset="-52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7. Пак Полина</a:t>
                      </a:r>
                    </a:p>
                    <a:p>
                      <a:pPr marL="0" indent="0"/>
                      <a:r>
                        <a:rPr lang="ru-RU" sz="1200" b="0" i="1" kern="1200" dirty="0">
                          <a:solidFill>
                            <a:schemeClr val="bg1"/>
                          </a:solidFill>
                          <a:effectLst/>
                          <a:latin typeface="Montserrat" panose="00000500000000000000" pitchFamily="2" charset="-52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8. Пак Алина</a:t>
                      </a:r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/>
                      <a:r>
                        <a:rPr lang="ru-RU" sz="1200" b="1" i="1" kern="1200" dirty="0">
                          <a:solidFill>
                            <a:schemeClr val="tx1"/>
                          </a:solidFill>
                          <a:effectLst/>
                          <a:latin typeface="Montserrat" panose="00000500000000000000" pitchFamily="2" charset="-52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ЧР К-125 личные</a:t>
                      </a:r>
                    </a:p>
                    <a:p>
                      <a:pPr marL="0" indent="0"/>
                      <a:r>
                        <a:rPr lang="ru-RU" sz="1200" b="0" i="1" kern="1200" dirty="0">
                          <a:solidFill>
                            <a:schemeClr val="tx1"/>
                          </a:solidFill>
                          <a:effectLst/>
                          <a:latin typeface="Montserrat" panose="00000500000000000000" pitchFamily="2" charset="-52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1. </a:t>
                      </a:r>
                      <a:r>
                        <a:rPr lang="ru-RU" sz="1200" b="0" i="1" kern="1200" dirty="0" err="1">
                          <a:solidFill>
                            <a:schemeClr val="tx1"/>
                          </a:solidFill>
                          <a:effectLst/>
                          <a:latin typeface="Montserrat" panose="00000500000000000000" pitchFamily="2" charset="-52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Махиня</a:t>
                      </a:r>
                      <a:r>
                        <a:rPr lang="ru-RU" sz="1200" b="0" i="1" kern="1200" dirty="0">
                          <a:solidFill>
                            <a:schemeClr val="tx1"/>
                          </a:solidFill>
                          <a:effectLst/>
                          <a:latin typeface="Montserrat" panose="00000500000000000000" pitchFamily="2" charset="-52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И.</a:t>
                      </a:r>
                    </a:p>
                    <a:p>
                      <a:pPr marL="0" indent="0"/>
                      <a:r>
                        <a:rPr lang="ru-RU" sz="1200" b="0" i="1" kern="1200" dirty="0">
                          <a:solidFill>
                            <a:schemeClr val="tx1"/>
                          </a:solidFill>
                          <a:effectLst/>
                          <a:latin typeface="Montserrat" panose="00000500000000000000" pitchFamily="2" charset="-52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2. </a:t>
                      </a:r>
                      <a:r>
                        <a:rPr lang="ru-RU" sz="1200" b="0" i="1" kern="1200" dirty="0" err="1">
                          <a:solidFill>
                            <a:schemeClr val="tx1"/>
                          </a:solidFill>
                          <a:effectLst/>
                          <a:latin typeface="Montserrat" panose="00000500000000000000" pitchFamily="2" charset="-52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Каблукова</a:t>
                      </a:r>
                      <a:r>
                        <a:rPr lang="ru-RU" sz="1200" b="0" i="1" kern="1200" dirty="0">
                          <a:solidFill>
                            <a:schemeClr val="tx1"/>
                          </a:solidFill>
                          <a:effectLst/>
                          <a:latin typeface="Montserrat" panose="00000500000000000000" pitchFamily="2" charset="-52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К.</a:t>
                      </a:r>
                    </a:p>
                    <a:p>
                      <a:pPr marL="0" indent="0"/>
                      <a:r>
                        <a:rPr lang="ru-RU" sz="1200" b="0" i="1" kern="1200" dirty="0">
                          <a:solidFill>
                            <a:schemeClr val="tx1"/>
                          </a:solidFill>
                          <a:effectLst/>
                          <a:latin typeface="Montserrat" panose="00000500000000000000" pitchFamily="2" charset="-52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3. </a:t>
                      </a:r>
                      <a:r>
                        <a:rPr lang="ru-RU" sz="1200" b="0" i="1" kern="1200" dirty="0" err="1">
                          <a:solidFill>
                            <a:schemeClr val="tx1"/>
                          </a:solidFill>
                          <a:effectLst/>
                          <a:latin typeface="Montserrat" panose="00000500000000000000" pitchFamily="2" charset="-52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Римденок</a:t>
                      </a:r>
                      <a:r>
                        <a:rPr lang="ru-RU" sz="1200" b="0" i="1" kern="1200" dirty="0">
                          <a:solidFill>
                            <a:schemeClr val="tx1"/>
                          </a:solidFill>
                          <a:effectLst/>
                          <a:latin typeface="Montserrat" panose="00000500000000000000" pitchFamily="2" charset="-52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В.</a:t>
                      </a:r>
                    </a:p>
                    <a:p>
                      <a:pPr marL="0" indent="0"/>
                      <a:r>
                        <a:rPr lang="ru-RU" sz="1200" b="0" i="1" kern="1200" dirty="0">
                          <a:solidFill>
                            <a:schemeClr val="tx1"/>
                          </a:solidFill>
                          <a:effectLst/>
                          <a:latin typeface="Montserrat" panose="00000500000000000000" pitchFamily="2" charset="-52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4. Ермак С.</a:t>
                      </a:r>
                    </a:p>
                    <a:p>
                      <a:pPr marL="0" indent="0"/>
                      <a:r>
                        <a:rPr lang="ru-RU" sz="1200" b="0" i="1" kern="1200" dirty="0">
                          <a:solidFill>
                            <a:schemeClr val="tx1"/>
                          </a:solidFill>
                          <a:effectLst/>
                          <a:latin typeface="Montserrat" panose="00000500000000000000" pitchFamily="2" charset="-52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5. </a:t>
                      </a:r>
                      <a:r>
                        <a:rPr lang="ru-RU" sz="1200" b="0" i="1" kern="1200" dirty="0" err="1">
                          <a:solidFill>
                            <a:schemeClr val="tx1"/>
                          </a:solidFill>
                          <a:effectLst/>
                          <a:latin typeface="Montserrat" panose="00000500000000000000" pitchFamily="2" charset="-52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Полячничко</a:t>
                      </a:r>
                      <a:r>
                        <a:rPr lang="ru-RU" sz="1200" b="0" i="1" kern="1200" dirty="0">
                          <a:solidFill>
                            <a:schemeClr val="tx1"/>
                          </a:solidFill>
                          <a:effectLst/>
                          <a:latin typeface="Montserrat" panose="00000500000000000000" pitchFamily="2" charset="-52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А.</a:t>
                      </a:r>
                    </a:p>
                    <a:p>
                      <a:pPr marL="0" indent="0"/>
                      <a:r>
                        <a:rPr lang="ru-RU" sz="1200" b="0" i="1" kern="1200" dirty="0">
                          <a:solidFill>
                            <a:schemeClr val="tx1"/>
                          </a:solidFill>
                          <a:effectLst/>
                          <a:latin typeface="Montserrat" panose="00000500000000000000" pitchFamily="2" charset="-52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6. </a:t>
                      </a:r>
                      <a:r>
                        <a:rPr lang="ru-RU" sz="1200" b="0" i="1" kern="1200" dirty="0" err="1">
                          <a:solidFill>
                            <a:schemeClr val="tx1"/>
                          </a:solidFill>
                          <a:effectLst/>
                          <a:latin typeface="Montserrat" panose="00000500000000000000" pitchFamily="2" charset="-52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Торопченова</a:t>
                      </a:r>
                      <a:r>
                        <a:rPr lang="ru-RU" sz="1200" b="0" i="1" kern="1200" dirty="0">
                          <a:solidFill>
                            <a:schemeClr val="tx1"/>
                          </a:solidFill>
                          <a:effectLst/>
                          <a:latin typeface="Montserrat" panose="00000500000000000000" pitchFamily="2" charset="-52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Д.</a:t>
                      </a:r>
                    </a:p>
                    <a:p>
                      <a:pPr marL="0" indent="0"/>
                      <a:r>
                        <a:rPr lang="ru-RU" sz="1200" b="0" i="1" kern="1200" dirty="0">
                          <a:solidFill>
                            <a:schemeClr val="tx1"/>
                          </a:solidFill>
                          <a:effectLst/>
                          <a:latin typeface="Montserrat" panose="00000500000000000000" pitchFamily="2" charset="-52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7. Рогалева С.</a:t>
                      </a:r>
                    </a:p>
                    <a:p>
                      <a:pPr marL="0" indent="0"/>
                      <a:r>
                        <a:rPr lang="ru-RU" sz="1200" b="0" i="1" kern="1200" dirty="0">
                          <a:solidFill>
                            <a:schemeClr val="tx1"/>
                          </a:solidFill>
                          <a:effectLst/>
                          <a:latin typeface="Montserrat" panose="00000500000000000000" pitchFamily="2" charset="-52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8. Пак Полина</a:t>
                      </a:r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i="1" dirty="0">
                          <a:solidFill>
                            <a:schemeClr val="bg1"/>
                          </a:solidFill>
                          <a:latin typeface="Montserrat" panose="00000500000000000000" pitchFamily="2" charset="-52"/>
                        </a:rPr>
                        <a:t>ЧР К-125 супер команды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1" dirty="0">
                          <a:solidFill>
                            <a:schemeClr val="bg1"/>
                          </a:solidFill>
                          <a:latin typeface="Montserrat" panose="00000500000000000000" pitchFamily="2" charset="-52"/>
                        </a:rPr>
                        <a:t>1. </a:t>
                      </a:r>
                      <a:r>
                        <a:rPr lang="ru-RU" sz="1200" b="0" i="1" dirty="0" err="1">
                          <a:solidFill>
                            <a:schemeClr val="bg1"/>
                          </a:solidFill>
                          <a:latin typeface="Montserrat" panose="00000500000000000000" pitchFamily="2" charset="-52"/>
                        </a:rPr>
                        <a:t>Махиня</a:t>
                      </a:r>
                      <a:r>
                        <a:rPr lang="ru-RU" sz="1200" b="0" i="1" dirty="0">
                          <a:solidFill>
                            <a:schemeClr val="bg1"/>
                          </a:solidFill>
                          <a:latin typeface="Montserrat" panose="00000500000000000000" pitchFamily="2" charset="-52"/>
                        </a:rPr>
                        <a:t> И.</a:t>
                      </a:r>
                    </a:p>
                    <a:p>
                      <a:r>
                        <a:rPr lang="ru-RU" sz="1200" b="0" i="1" dirty="0">
                          <a:solidFill>
                            <a:schemeClr val="bg1"/>
                          </a:solidFill>
                          <a:latin typeface="Montserrat" panose="00000500000000000000" pitchFamily="2" charset="-52"/>
                        </a:rPr>
                        <a:t>   </a:t>
                      </a:r>
                      <a:r>
                        <a:rPr lang="ru-RU" sz="1200" b="0" i="1" dirty="0" err="1">
                          <a:solidFill>
                            <a:schemeClr val="bg1"/>
                          </a:solidFill>
                          <a:latin typeface="Montserrat" panose="00000500000000000000" pitchFamily="2" charset="-52"/>
                        </a:rPr>
                        <a:t>Торопченова</a:t>
                      </a:r>
                      <a:r>
                        <a:rPr lang="ru-RU" sz="1200" b="0" i="1" dirty="0">
                          <a:solidFill>
                            <a:schemeClr val="bg1"/>
                          </a:solidFill>
                          <a:latin typeface="Montserrat" panose="00000500000000000000" pitchFamily="2" charset="-52"/>
                        </a:rPr>
                        <a:t> Д.</a:t>
                      </a:r>
                    </a:p>
                    <a:p>
                      <a:r>
                        <a:rPr lang="ru-RU" sz="1200" b="0" i="1" dirty="0">
                          <a:solidFill>
                            <a:schemeClr val="bg1"/>
                          </a:solidFill>
                          <a:latin typeface="Montserrat" panose="00000500000000000000" pitchFamily="2" charset="-52"/>
                        </a:rPr>
                        <a:t>2. </a:t>
                      </a:r>
                      <a:r>
                        <a:rPr lang="ru-RU" sz="1200" b="0" i="1" dirty="0" err="1">
                          <a:solidFill>
                            <a:schemeClr val="bg1"/>
                          </a:solidFill>
                          <a:latin typeface="Montserrat" panose="00000500000000000000" pitchFamily="2" charset="-52"/>
                        </a:rPr>
                        <a:t>Скоробогатых</a:t>
                      </a:r>
                      <a:r>
                        <a:rPr lang="ru-RU" sz="1200" b="0" i="1" dirty="0">
                          <a:solidFill>
                            <a:schemeClr val="bg1"/>
                          </a:solidFill>
                          <a:latin typeface="Montserrat" panose="00000500000000000000" pitchFamily="2" charset="-52"/>
                        </a:rPr>
                        <a:t> </a:t>
                      </a:r>
                    </a:p>
                    <a:p>
                      <a:r>
                        <a:rPr lang="ru-RU" sz="1200" b="0" i="1" dirty="0">
                          <a:solidFill>
                            <a:schemeClr val="bg1"/>
                          </a:solidFill>
                          <a:latin typeface="Montserrat" panose="00000500000000000000" pitchFamily="2" charset="-52"/>
                        </a:rPr>
                        <a:t>    Рогалева С.</a:t>
                      </a:r>
                    </a:p>
                    <a:p>
                      <a:r>
                        <a:rPr lang="ru-RU" sz="1200" b="0" i="1" dirty="0">
                          <a:solidFill>
                            <a:schemeClr val="bg1"/>
                          </a:solidFill>
                          <a:latin typeface="Montserrat" panose="00000500000000000000" pitchFamily="2" charset="-52"/>
                        </a:rPr>
                        <a:t>3. Иванова А.</a:t>
                      </a:r>
                    </a:p>
                    <a:p>
                      <a:r>
                        <a:rPr lang="ru-RU" sz="1200" b="0" i="1" dirty="0">
                          <a:solidFill>
                            <a:schemeClr val="bg1"/>
                          </a:solidFill>
                          <a:latin typeface="Montserrat" panose="00000500000000000000" pitchFamily="2" charset="-52"/>
                        </a:rPr>
                        <a:t>    </a:t>
                      </a:r>
                      <a:r>
                        <a:rPr lang="ru-RU" sz="1200" b="0" i="1" dirty="0" err="1">
                          <a:solidFill>
                            <a:schemeClr val="bg1"/>
                          </a:solidFill>
                          <a:latin typeface="Montserrat" panose="00000500000000000000" pitchFamily="2" charset="-52"/>
                        </a:rPr>
                        <a:t>Журкова</a:t>
                      </a:r>
                      <a:r>
                        <a:rPr lang="ru-RU" sz="1200" b="0" i="1" dirty="0">
                          <a:solidFill>
                            <a:schemeClr val="bg1"/>
                          </a:solidFill>
                          <a:latin typeface="Montserrat" panose="00000500000000000000" pitchFamily="2" charset="-52"/>
                        </a:rPr>
                        <a:t> К. </a:t>
                      </a:r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9600239"/>
                  </a:ext>
                </a:extLst>
              </a:tr>
              <a:tr h="125727">
                <a:tc>
                  <a:txBody>
                    <a:bodyPr/>
                    <a:lstStyle/>
                    <a:p>
                      <a:r>
                        <a:rPr lang="ru-RU" sz="1200" b="1" i="1" dirty="0">
                          <a:solidFill>
                            <a:schemeClr val="tx1"/>
                          </a:solidFill>
                          <a:latin typeface="Montserrat" panose="00000500000000000000" pitchFamily="2" charset="-52"/>
                        </a:rPr>
                        <a:t>ЧР К-90 смешанные</a:t>
                      </a:r>
                    </a:p>
                    <a:p>
                      <a:r>
                        <a:rPr lang="ru-RU" sz="1200" b="0" i="1" dirty="0">
                          <a:solidFill>
                            <a:schemeClr val="tx1"/>
                          </a:solidFill>
                          <a:latin typeface="Montserrat" panose="00000500000000000000" pitchFamily="2" charset="-52"/>
                        </a:rPr>
                        <a:t>1. Пак Полина</a:t>
                      </a:r>
                    </a:p>
                    <a:p>
                      <a:r>
                        <a:rPr lang="ru-RU" sz="1200" b="0" i="1" dirty="0">
                          <a:solidFill>
                            <a:schemeClr val="tx1"/>
                          </a:solidFill>
                          <a:latin typeface="Montserrat" panose="00000500000000000000" pitchFamily="2" charset="-52"/>
                        </a:rPr>
                        <a:t>   Пак Алина</a:t>
                      </a:r>
                    </a:p>
                    <a:p>
                      <a:r>
                        <a:rPr lang="ru-RU" sz="1200" b="0" i="1" dirty="0">
                          <a:solidFill>
                            <a:schemeClr val="tx1"/>
                          </a:solidFill>
                          <a:latin typeface="Montserrat" panose="00000500000000000000" pitchFamily="2" charset="-52"/>
                        </a:rPr>
                        <a:t>2. Павлова В.</a:t>
                      </a:r>
                    </a:p>
                    <a:p>
                      <a:r>
                        <a:rPr lang="ru-RU" sz="1200" b="0" i="1" dirty="0">
                          <a:solidFill>
                            <a:schemeClr val="tx1"/>
                          </a:solidFill>
                          <a:latin typeface="Montserrat" panose="00000500000000000000" pitchFamily="2" charset="-52"/>
                        </a:rPr>
                        <a:t>    Ермак С.</a:t>
                      </a:r>
                    </a:p>
                    <a:p>
                      <a:r>
                        <a:rPr lang="ru-RU" sz="1200" b="0" i="1" dirty="0">
                          <a:solidFill>
                            <a:schemeClr val="tx1"/>
                          </a:solidFill>
                          <a:latin typeface="Montserrat" panose="00000500000000000000" pitchFamily="2" charset="-52"/>
                        </a:rPr>
                        <a:t>3. </a:t>
                      </a:r>
                      <a:r>
                        <a:rPr lang="ru-RU" sz="1200" b="0" i="1" dirty="0" err="1">
                          <a:solidFill>
                            <a:schemeClr val="tx1"/>
                          </a:solidFill>
                          <a:latin typeface="Montserrat" panose="00000500000000000000" pitchFamily="2" charset="-52"/>
                        </a:rPr>
                        <a:t>Скоробогатых</a:t>
                      </a:r>
                      <a:r>
                        <a:rPr lang="ru-RU" sz="1200" b="0" i="1" dirty="0">
                          <a:solidFill>
                            <a:schemeClr val="tx1"/>
                          </a:solidFill>
                          <a:latin typeface="Montserrat" panose="00000500000000000000" pitchFamily="2" charset="-52"/>
                        </a:rPr>
                        <a:t> </a:t>
                      </a:r>
                    </a:p>
                    <a:p>
                      <a:r>
                        <a:rPr lang="ru-RU" sz="1200" b="0" i="1" dirty="0">
                          <a:solidFill>
                            <a:schemeClr val="tx1"/>
                          </a:solidFill>
                          <a:latin typeface="Montserrat" panose="00000500000000000000" pitchFamily="2" charset="-52"/>
                        </a:rPr>
                        <a:t>    Рогалева С.</a:t>
                      </a:r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 defTabSz="914400" rtl="0" eaLnBrk="1" latinLnBrk="0" hangingPunct="1"/>
                      <a:r>
                        <a:rPr lang="ru-RU" sz="1200" b="1" i="1" kern="1200" dirty="0">
                          <a:solidFill>
                            <a:schemeClr val="bg1"/>
                          </a:solidFill>
                          <a:effectLst/>
                          <a:latin typeface="Montserrat" panose="00000500000000000000" pitchFamily="2" charset="-52"/>
                          <a:cs typeface="Times New Roman" panose="02020603050405020304" pitchFamily="18" charset="0"/>
                        </a:rPr>
                        <a:t>Финал КР</a:t>
                      </a:r>
                    </a:p>
                    <a:p>
                      <a:pPr marL="0" indent="0" algn="l" defTabSz="914400" rtl="0" eaLnBrk="1" latinLnBrk="0" hangingPunct="1"/>
                      <a:r>
                        <a:rPr lang="ru-RU" sz="1200" b="1" i="1" kern="1200" dirty="0">
                          <a:solidFill>
                            <a:schemeClr val="bg1"/>
                          </a:solidFill>
                          <a:effectLst/>
                          <a:latin typeface="Montserrat" panose="00000500000000000000" pitchFamily="2" charset="-52"/>
                          <a:cs typeface="Times New Roman" panose="02020603050405020304" pitchFamily="18" charset="0"/>
                        </a:rPr>
                        <a:t>1. </a:t>
                      </a:r>
                      <a:r>
                        <a:rPr lang="ru-RU" sz="1200" b="1" i="1" kern="1200" dirty="0" err="1">
                          <a:solidFill>
                            <a:schemeClr val="bg1"/>
                          </a:solidFill>
                          <a:effectLst/>
                          <a:latin typeface="Montserrat" panose="00000500000000000000" pitchFamily="2" charset="-52"/>
                          <a:cs typeface="Times New Roman" panose="02020603050405020304" pitchFamily="18" charset="0"/>
                        </a:rPr>
                        <a:t>Надымова</a:t>
                      </a:r>
                      <a:r>
                        <a:rPr lang="ru-RU" sz="1200" b="1" i="1" kern="1200" dirty="0">
                          <a:solidFill>
                            <a:schemeClr val="bg1"/>
                          </a:solidFill>
                          <a:effectLst/>
                          <a:latin typeface="Montserrat" panose="00000500000000000000" pitchFamily="2" charset="-52"/>
                          <a:cs typeface="Times New Roman" panose="02020603050405020304" pitchFamily="18" charset="0"/>
                        </a:rPr>
                        <a:t> С.</a:t>
                      </a:r>
                    </a:p>
                    <a:p>
                      <a:pPr marL="0" indent="0" algn="l" defTabSz="914400" rtl="0" eaLnBrk="1" latinLnBrk="0" hangingPunct="1"/>
                      <a:r>
                        <a:rPr lang="ru-RU" sz="1200" b="1" i="1" kern="1200" dirty="0">
                          <a:solidFill>
                            <a:schemeClr val="bg1"/>
                          </a:solidFill>
                          <a:effectLst/>
                          <a:latin typeface="Montserrat" panose="00000500000000000000" pitchFamily="2" charset="-52"/>
                          <a:cs typeface="Times New Roman" panose="02020603050405020304" pitchFamily="18" charset="0"/>
                        </a:rPr>
                        <a:t>2. Колясникова В.</a:t>
                      </a:r>
                    </a:p>
                    <a:p>
                      <a:pPr marL="0" indent="0" algn="l" defTabSz="914400" rtl="0" eaLnBrk="1" latinLnBrk="0" hangingPunct="1"/>
                      <a:r>
                        <a:rPr lang="ru-RU" sz="1200" b="1" i="1" kern="1200" dirty="0">
                          <a:solidFill>
                            <a:schemeClr val="bg1"/>
                          </a:solidFill>
                          <a:effectLst/>
                          <a:latin typeface="Montserrat" panose="00000500000000000000" pitchFamily="2" charset="-52"/>
                          <a:cs typeface="Times New Roman" panose="02020603050405020304" pitchFamily="18" charset="0"/>
                        </a:rPr>
                        <a:t>3. Мохова Е.</a:t>
                      </a:r>
                    </a:p>
                    <a:p>
                      <a:pPr marL="0" indent="0" algn="l" defTabSz="914400" rtl="0" eaLnBrk="1" latinLnBrk="0" hangingPunct="1"/>
                      <a:r>
                        <a:rPr lang="ru-RU" sz="1200" b="1" i="1" kern="1200" dirty="0">
                          <a:solidFill>
                            <a:schemeClr val="bg1"/>
                          </a:solidFill>
                          <a:effectLst/>
                          <a:latin typeface="Montserrat" panose="00000500000000000000" pitchFamily="2" charset="-52"/>
                          <a:cs typeface="Times New Roman" panose="02020603050405020304" pitchFamily="18" charset="0"/>
                        </a:rPr>
                        <a:t>4. </a:t>
                      </a:r>
                      <a:r>
                        <a:rPr lang="ru-RU" sz="1200" b="1" i="1" kern="1200" dirty="0" err="1">
                          <a:solidFill>
                            <a:schemeClr val="bg1"/>
                          </a:solidFill>
                          <a:effectLst/>
                          <a:latin typeface="Montserrat" panose="00000500000000000000" pitchFamily="2" charset="-52"/>
                          <a:cs typeface="Times New Roman" panose="02020603050405020304" pitchFamily="18" charset="0"/>
                        </a:rPr>
                        <a:t>Каблукова</a:t>
                      </a:r>
                      <a:r>
                        <a:rPr lang="ru-RU" sz="1200" b="1" i="1" kern="1200" dirty="0">
                          <a:solidFill>
                            <a:schemeClr val="bg1"/>
                          </a:solidFill>
                          <a:effectLst/>
                          <a:latin typeface="Montserrat" panose="00000500000000000000" pitchFamily="2" charset="-52"/>
                          <a:cs typeface="Times New Roman" panose="02020603050405020304" pitchFamily="18" charset="0"/>
                        </a:rPr>
                        <a:t> К.</a:t>
                      </a:r>
                    </a:p>
                    <a:p>
                      <a:pPr marL="0" indent="0" algn="l" defTabSz="914400" rtl="0" eaLnBrk="1" latinLnBrk="0" hangingPunct="1"/>
                      <a:r>
                        <a:rPr lang="ru-RU" sz="1200" b="1" i="1" kern="1200" dirty="0">
                          <a:solidFill>
                            <a:schemeClr val="bg1"/>
                          </a:solidFill>
                          <a:effectLst/>
                          <a:latin typeface="Montserrat" panose="00000500000000000000" pitchFamily="2" charset="-52"/>
                          <a:cs typeface="Times New Roman" panose="02020603050405020304" pitchFamily="18" charset="0"/>
                        </a:rPr>
                        <a:t>5. Мехоношина У.</a:t>
                      </a:r>
                    </a:p>
                    <a:p>
                      <a:pPr marL="0" indent="0" algn="l" defTabSz="914400" rtl="0" eaLnBrk="1" latinLnBrk="0" hangingPunct="1"/>
                      <a:r>
                        <a:rPr lang="ru-RU" sz="1200" b="1" i="1" kern="1200" dirty="0">
                          <a:solidFill>
                            <a:schemeClr val="bg1"/>
                          </a:solidFill>
                          <a:effectLst/>
                          <a:latin typeface="Montserrat" panose="00000500000000000000" pitchFamily="2" charset="-52"/>
                          <a:cs typeface="Times New Roman" panose="02020603050405020304" pitchFamily="18" charset="0"/>
                        </a:rPr>
                        <a:t>6. Иванова А. </a:t>
                      </a:r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b="1" i="1" dirty="0">
                          <a:solidFill>
                            <a:schemeClr val="tx1"/>
                          </a:solidFill>
                          <a:latin typeface="Montserrat" panose="00000500000000000000" pitchFamily="2" charset="-52"/>
                        </a:rPr>
                        <a:t>КР общий зачет</a:t>
                      </a:r>
                    </a:p>
                    <a:p>
                      <a:pPr marL="228600" indent="-228600">
                        <a:buAutoNum type="arabicPeriod"/>
                      </a:pPr>
                      <a:r>
                        <a:rPr lang="ru-RU" sz="1200" b="0" i="1" kern="1200" dirty="0">
                          <a:solidFill>
                            <a:schemeClr val="tx1"/>
                          </a:solidFill>
                          <a:effectLst/>
                          <a:latin typeface="Montserrat" panose="00000500000000000000" pitchFamily="2" charset="-52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Колясникова В.</a:t>
                      </a:r>
                    </a:p>
                    <a:p>
                      <a:pPr marL="228600" indent="-228600">
                        <a:buAutoNum type="arabicPeriod"/>
                      </a:pPr>
                      <a:r>
                        <a:rPr lang="ru-RU" sz="1200" b="0" i="1" kern="1200" dirty="0">
                          <a:solidFill>
                            <a:schemeClr val="tx1"/>
                          </a:solidFill>
                          <a:effectLst/>
                          <a:latin typeface="Montserrat" panose="00000500000000000000" pitchFamily="2" charset="-52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Кустова А. </a:t>
                      </a:r>
                    </a:p>
                    <a:p>
                      <a:pPr marL="228600" indent="-228600">
                        <a:buAutoNum type="arabicPeriod"/>
                      </a:pPr>
                      <a:r>
                        <a:rPr lang="ru-RU" sz="1200" b="0" i="1" kern="1200" dirty="0" err="1">
                          <a:solidFill>
                            <a:schemeClr val="tx1"/>
                          </a:solidFill>
                          <a:effectLst/>
                          <a:latin typeface="Montserrat" panose="00000500000000000000" pitchFamily="2" charset="-52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Каблукова</a:t>
                      </a:r>
                      <a:r>
                        <a:rPr lang="ru-RU" sz="1200" b="0" i="1" kern="1200" dirty="0">
                          <a:solidFill>
                            <a:schemeClr val="tx1"/>
                          </a:solidFill>
                          <a:effectLst/>
                          <a:latin typeface="Montserrat" panose="00000500000000000000" pitchFamily="2" charset="-52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К.</a:t>
                      </a:r>
                    </a:p>
                    <a:p>
                      <a:pPr marL="228600" indent="-228600">
                        <a:buAutoNum type="arabicPeriod"/>
                      </a:pPr>
                      <a:r>
                        <a:rPr lang="ru-RU" sz="1200" b="0" i="1" kern="1200" dirty="0">
                          <a:solidFill>
                            <a:schemeClr val="tx1"/>
                          </a:solidFill>
                          <a:effectLst/>
                          <a:latin typeface="Montserrat" panose="00000500000000000000" pitchFamily="2" charset="-52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Мохова Е. </a:t>
                      </a:r>
                    </a:p>
                    <a:p>
                      <a:pPr marL="0" indent="0"/>
                      <a:r>
                        <a:rPr lang="ru-RU" sz="1200" b="0" i="1" kern="1200" dirty="0">
                          <a:solidFill>
                            <a:schemeClr val="tx1"/>
                          </a:solidFill>
                          <a:effectLst/>
                          <a:latin typeface="Montserrat" panose="00000500000000000000" pitchFamily="2" charset="-52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5.   Белякова А.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1" kern="1200" dirty="0">
                          <a:solidFill>
                            <a:schemeClr val="tx1"/>
                          </a:solidFill>
                          <a:effectLst/>
                          <a:latin typeface="Montserrat" panose="00000500000000000000" pitchFamily="2" charset="-52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6.   </a:t>
                      </a:r>
                      <a:r>
                        <a:rPr lang="ru-RU" sz="1200" b="0" i="1" kern="1200" dirty="0" err="1">
                          <a:solidFill>
                            <a:schemeClr val="tx1"/>
                          </a:solidFill>
                          <a:effectLst/>
                          <a:latin typeface="Montserrat" panose="00000500000000000000" pitchFamily="2" charset="-52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Махиня</a:t>
                      </a:r>
                      <a:r>
                        <a:rPr lang="ru-RU" sz="1200" b="0" i="1" kern="1200" dirty="0">
                          <a:solidFill>
                            <a:schemeClr val="tx1"/>
                          </a:solidFill>
                          <a:effectLst/>
                          <a:latin typeface="Montserrat" panose="00000500000000000000" pitchFamily="2" charset="-52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И.</a:t>
                      </a:r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20186312"/>
                  </a:ext>
                </a:extLst>
              </a:tr>
            </a:tbl>
          </a:graphicData>
        </a:graphic>
      </p:graphicFrame>
      <p:pic>
        <p:nvPicPr>
          <p:cNvPr id="10" name="Рисунок 5">
            <a:extLst>
              <a:ext uri="{FF2B5EF4-FFF2-40B4-BE49-F238E27FC236}">
                <a16:creationId xmlns:a16="http://schemas.microsoft.com/office/drawing/2014/main" id="{7A5539A3-4A37-E7A0-62A4-AC2D4B33F7A3}"/>
              </a:ext>
            </a:extLst>
          </p:cNvPr>
          <p:cNvPicPr>
            <a:picLocks noGrp="1" noChangeAspect="1"/>
          </p:cNvPicPr>
          <p:nvPr/>
        </p:nvPicPr>
        <p:blipFill>
          <a:blip r:embed="rId2"/>
          <a:stretch/>
        </p:blipFill>
        <p:spPr bwMode="auto">
          <a:xfrm>
            <a:off x="8068721" y="177893"/>
            <a:ext cx="968976" cy="659906"/>
          </a:xfrm>
          <a:prstGeom prst="rect">
            <a:avLst/>
          </a:prstGeom>
          <a:noFill/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6BE072D8-1B78-2D46-CF97-CE8FCBE5838E}"/>
              </a:ext>
            </a:extLst>
          </p:cNvPr>
          <p:cNvSpPr txBox="1"/>
          <p:nvPr/>
        </p:nvSpPr>
        <p:spPr>
          <a:xfrm>
            <a:off x="329198" y="4751893"/>
            <a:ext cx="648072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i="1" dirty="0">
                <a:effectLst/>
                <a:latin typeface="Montserrat" panose="00000500000000000000" pitchFamily="2" charset="-52"/>
                <a:ea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effectLst/>
                <a:latin typeface="Montserrat" panose="00000500000000000000" pitchFamily="2" charset="-52"/>
                <a:ea typeface="Times New Roman" panose="02020603050405020304" pitchFamily="18" charset="0"/>
                <a:cs typeface="Times New Roman" panose="02020603050405020304" pitchFamily="18" charset="0"/>
              </a:rPr>
              <a:t>Основной состав </a:t>
            </a:r>
            <a:r>
              <a:rPr lang="en-US" sz="800" i="1" dirty="0">
                <a:effectLst/>
                <a:latin typeface="Montserrat" panose="00000500000000000000" pitchFamily="2" charset="-52"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800" i="1" dirty="0">
                <a:effectLst/>
                <a:latin typeface="Montserrat" panose="00000500000000000000" pitchFamily="2" charset="-52"/>
                <a:ea typeface="Times New Roman" panose="02020603050405020304" pitchFamily="18" charset="0"/>
                <a:cs typeface="Times New Roman" panose="02020603050405020304" pitchFamily="18" charset="0"/>
              </a:rPr>
              <a:t>женщины</a:t>
            </a:r>
            <a:r>
              <a:rPr lang="en-US" sz="800" i="1" dirty="0">
                <a:effectLst/>
                <a:latin typeface="Montserrat" panose="00000500000000000000" pitchFamily="2" charset="-52"/>
                <a:ea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ru-RU" sz="800" i="1" dirty="0">
                <a:effectLst/>
                <a:latin typeface="Montserrat" panose="00000500000000000000" pitchFamily="2" charset="-52"/>
                <a:ea typeface="Times New Roman" panose="02020603050405020304" pitchFamily="18" charset="0"/>
                <a:cs typeface="Times New Roman" panose="02020603050405020304" pitchFamily="18" charset="0"/>
              </a:rPr>
              <a:t>: 10 человек, </a:t>
            </a:r>
            <a:r>
              <a:rPr lang="en-US" sz="800" i="1" dirty="0">
                <a:effectLst/>
                <a:latin typeface="Montserrat" panose="00000500000000000000" pitchFamily="2" charset="-52"/>
                <a:ea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800" i="1" dirty="0">
                <a:latin typeface="Montserrat" panose="00000500000000000000" pitchFamily="2" charset="-52"/>
                <a:ea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r>
              <a:rPr lang="ru-RU" sz="800" i="1" dirty="0">
                <a:effectLst/>
                <a:latin typeface="Montserrat" panose="00000500000000000000" pitchFamily="2" charset="-52"/>
                <a:ea typeface="Times New Roman" panose="02020603050405020304" pitchFamily="18" charset="0"/>
                <a:cs typeface="Times New Roman" panose="02020603050405020304" pitchFamily="18" charset="0"/>
              </a:rPr>
              <a:t>езервный состав (женщины): 5 человек</a:t>
            </a:r>
          </a:p>
        </p:txBody>
      </p:sp>
    </p:spTree>
    <p:extLst>
      <p:ext uri="{BB962C8B-B14F-4D97-AF65-F5344CB8AC3E}">
        <p14:creationId xmlns:p14="http://schemas.microsoft.com/office/powerpoint/2010/main" val="114267605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EADC2C2B-6143-0729-40D6-D8D11C17827B}"/>
              </a:ext>
            </a:extLst>
          </p:cNvPr>
          <p:cNvSpPr/>
          <p:nvPr/>
        </p:nvSpPr>
        <p:spPr>
          <a:xfrm>
            <a:off x="341313" y="283885"/>
            <a:ext cx="8461376" cy="8327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ru-RU" sz="2000" b="1" i="1" dirty="0">
                <a:solidFill>
                  <a:srgbClr val="0070C0"/>
                </a:solidFill>
                <a:latin typeface="Montserrat" panose="00000500000000000000" pitchFamily="2" charset="-52"/>
              </a:rPr>
              <a:t>КРИТЕРИИ ФОРМИРОВАНИЯ СПИСКОВ КАНДИДАТОВ</a:t>
            </a:r>
          </a:p>
          <a:p>
            <a:pPr>
              <a:lnSpc>
                <a:spcPct val="80000"/>
              </a:lnSpc>
            </a:pPr>
            <a:r>
              <a:rPr lang="ru-RU" sz="2000" b="1" i="1" dirty="0">
                <a:solidFill>
                  <a:srgbClr val="0070C0"/>
                </a:solidFill>
                <a:latin typeface="Montserrat" panose="00000500000000000000" pitchFamily="2" charset="-52"/>
              </a:rPr>
              <a:t>В СПОРТИВНУЮ СБОРНУЮ КОМАНДУ РОССИИ</a:t>
            </a:r>
          </a:p>
          <a:p>
            <a:pPr>
              <a:lnSpc>
                <a:spcPct val="80000"/>
              </a:lnSpc>
            </a:pPr>
            <a:r>
              <a:rPr lang="ru-RU" sz="2000" i="1" dirty="0">
                <a:solidFill>
                  <a:srgbClr val="0070C0"/>
                </a:solidFill>
                <a:latin typeface="Montserrat" panose="00000500000000000000" pitchFamily="2" charset="-52"/>
              </a:rPr>
              <a:t>(юниорки, девушки) </a:t>
            </a:r>
          </a:p>
        </p:txBody>
      </p:sp>
      <p:graphicFrame>
        <p:nvGraphicFramePr>
          <p:cNvPr id="3" name="Таблица 2">
            <a:extLst>
              <a:ext uri="{FF2B5EF4-FFF2-40B4-BE49-F238E27FC236}">
                <a16:creationId xmlns:a16="http://schemas.microsoft.com/office/drawing/2014/main" id="{AD511273-01AC-11B1-AF9D-2255844542A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26613039"/>
              </p:ext>
            </p:extLst>
          </p:nvPr>
        </p:nvGraphicFramePr>
        <p:xfrm>
          <a:off x="341313" y="1180654"/>
          <a:ext cx="8461377" cy="34747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45522">
                  <a:extLst>
                    <a:ext uri="{9D8B030D-6E8A-4147-A177-3AD203B41FA5}">
                      <a16:colId xmlns:a16="http://schemas.microsoft.com/office/drawing/2014/main" val="639327144"/>
                    </a:ext>
                  </a:extLst>
                </a:gridCol>
                <a:gridCol w="2745305">
                  <a:extLst>
                    <a:ext uri="{9D8B030D-6E8A-4147-A177-3AD203B41FA5}">
                      <a16:colId xmlns:a16="http://schemas.microsoft.com/office/drawing/2014/main" val="3440688626"/>
                    </a:ext>
                  </a:extLst>
                </a:gridCol>
                <a:gridCol w="2970550">
                  <a:extLst>
                    <a:ext uri="{9D8B030D-6E8A-4147-A177-3AD203B41FA5}">
                      <a16:colId xmlns:a16="http://schemas.microsoft.com/office/drawing/2014/main" val="1084741000"/>
                    </a:ext>
                  </a:extLst>
                </a:gridCol>
              </a:tblGrid>
              <a:tr h="133804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i="1" kern="1200" dirty="0">
                          <a:solidFill>
                            <a:schemeClr val="tx1"/>
                          </a:solidFill>
                          <a:effectLst/>
                          <a:latin typeface="Montserrat" panose="00000500000000000000" pitchFamily="2" charset="-52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ПР юниорки личные</a:t>
                      </a:r>
                    </a:p>
                    <a:p>
                      <a:pPr marL="0" indent="0"/>
                      <a:r>
                        <a:rPr lang="ru-RU" sz="1200" b="0" i="1" kern="1200" dirty="0">
                          <a:solidFill>
                            <a:schemeClr val="tx1"/>
                          </a:solidFill>
                          <a:effectLst/>
                          <a:latin typeface="Montserrat" panose="00000500000000000000" pitchFamily="2" charset="-52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1. </a:t>
                      </a:r>
                      <a:r>
                        <a:rPr lang="ru-RU" sz="1200" b="0" i="1" kern="1200" dirty="0" err="1">
                          <a:solidFill>
                            <a:schemeClr val="tx1"/>
                          </a:solidFill>
                          <a:effectLst/>
                          <a:latin typeface="Montserrat" panose="00000500000000000000" pitchFamily="2" charset="-52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Римденок</a:t>
                      </a:r>
                      <a:r>
                        <a:rPr lang="ru-RU" sz="1200" b="0" i="1" kern="1200" dirty="0">
                          <a:solidFill>
                            <a:schemeClr val="tx1"/>
                          </a:solidFill>
                          <a:effectLst/>
                          <a:latin typeface="Montserrat" panose="00000500000000000000" pitchFamily="2" charset="-52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В.</a:t>
                      </a:r>
                    </a:p>
                    <a:p>
                      <a:pPr marL="0" indent="0"/>
                      <a:r>
                        <a:rPr lang="ru-RU" sz="1200" b="0" i="1" kern="1200" dirty="0">
                          <a:solidFill>
                            <a:schemeClr val="tx1"/>
                          </a:solidFill>
                          <a:effectLst/>
                          <a:latin typeface="Montserrat" panose="00000500000000000000" pitchFamily="2" charset="-52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2. Рогалева С.</a:t>
                      </a:r>
                    </a:p>
                    <a:p>
                      <a:pPr marL="0" indent="0"/>
                      <a:r>
                        <a:rPr lang="ru-RU" sz="1200" b="0" i="1" kern="1200" dirty="0">
                          <a:solidFill>
                            <a:schemeClr val="tx1"/>
                          </a:solidFill>
                          <a:effectLst/>
                          <a:latin typeface="Montserrat" panose="00000500000000000000" pitchFamily="2" charset="-52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3. Пак Полина</a:t>
                      </a:r>
                    </a:p>
                    <a:p>
                      <a:pPr marL="0" indent="0"/>
                      <a:r>
                        <a:rPr lang="ru-RU" sz="1200" b="0" i="1" kern="1200" dirty="0">
                          <a:solidFill>
                            <a:schemeClr val="tx1"/>
                          </a:solidFill>
                          <a:effectLst/>
                          <a:latin typeface="Montserrat" panose="00000500000000000000" pitchFamily="2" charset="-52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4. </a:t>
                      </a:r>
                      <a:r>
                        <a:rPr lang="ru-RU" sz="1200" b="0" i="1" kern="1200" dirty="0" err="1">
                          <a:solidFill>
                            <a:schemeClr val="tx1"/>
                          </a:solidFill>
                          <a:effectLst/>
                          <a:latin typeface="Montserrat" panose="00000500000000000000" pitchFamily="2" charset="-52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Марчукова</a:t>
                      </a:r>
                      <a:r>
                        <a:rPr lang="ru-RU" sz="1200" b="0" i="1" kern="1200" dirty="0">
                          <a:solidFill>
                            <a:schemeClr val="tx1"/>
                          </a:solidFill>
                          <a:effectLst/>
                          <a:latin typeface="Montserrat" panose="00000500000000000000" pitchFamily="2" charset="-52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Т.</a:t>
                      </a:r>
                    </a:p>
                    <a:p>
                      <a:pPr marL="0" indent="0"/>
                      <a:r>
                        <a:rPr lang="ru-RU" sz="1200" b="0" i="1" kern="1200" dirty="0">
                          <a:solidFill>
                            <a:schemeClr val="tx1"/>
                          </a:solidFill>
                          <a:effectLst/>
                          <a:latin typeface="Montserrat" panose="00000500000000000000" pitchFamily="2" charset="-52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5. Ермак С.</a:t>
                      </a:r>
                    </a:p>
                    <a:p>
                      <a:pPr marL="0" indent="0"/>
                      <a:r>
                        <a:rPr lang="ru-RU" sz="1200" b="0" i="1" kern="1200" dirty="0">
                          <a:solidFill>
                            <a:schemeClr val="tx1"/>
                          </a:solidFill>
                          <a:effectLst/>
                          <a:latin typeface="Montserrat" panose="00000500000000000000" pitchFamily="2" charset="-52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6. Пак Алина</a:t>
                      </a:r>
                    </a:p>
                    <a:p>
                      <a:pPr marL="0" indent="0"/>
                      <a:r>
                        <a:rPr lang="ru-RU" sz="1200" b="0" i="1" kern="1200" dirty="0">
                          <a:solidFill>
                            <a:schemeClr val="tx1"/>
                          </a:solidFill>
                          <a:effectLst/>
                          <a:latin typeface="Montserrat" panose="00000500000000000000" pitchFamily="2" charset="-52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7. </a:t>
                      </a:r>
                      <a:r>
                        <a:rPr lang="ru-RU" sz="1200" b="0" i="1" kern="1200" dirty="0" err="1">
                          <a:solidFill>
                            <a:schemeClr val="tx1"/>
                          </a:solidFill>
                          <a:effectLst/>
                          <a:latin typeface="Montserrat" panose="00000500000000000000" pitchFamily="2" charset="-52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Скоробогатых</a:t>
                      </a:r>
                      <a:endParaRPr lang="ru-RU" sz="1200" b="0" i="1" kern="1200" dirty="0">
                        <a:solidFill>
                          <a:schemeClr val="tx1"/>
                        </a:solidFill>
                        <a:effectLst/>
                        <a:latin typeface="Montserrat" panose="00000500000000000000" pitchFamily="2" charset="-52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indent="0"/>
                      <a:r>
                        <a:rPr lang="ru-RU" sz="1200" b="0" i="1" kern="1200" dirty="0">
                          <a:solidFill>
                            <a:schemeClr val="tx1"/>
                          </a:solidFill>
                          <a:effectLst/>
                          <a:latin typeface="Montserrat" panose="00000500000000000000" pitchFamily="2" charset="-52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7. </a:t>
                      </a:r>
                      <a:r>
                        <a:rPr lang="ru-RU" sz="1200" b="0" i="1" kern="1200" dirty="0" err="1">
                          <a:solidFill>
                            <a:schemeClr val="tx1"/>
                          </a:solidFill>
                          <a:effectLst/>
                          <a:latin typeface="Montserrat" panose="00000500000000000000" pitchFamily="2" charset="-52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Аглетдинова</a:t>
                      </a:r>
                      <a:r>
                        <a:rPr lang="ru-RU" sz="1200" b="0" i="1" kern="1200" dirty="0">
                          <a:solidFill>
                            <a:schemeClr val="tx1"/>
                          </a:solidFill>
                          <a:effectLst/>
                          <a:latin typeface="Montserrat" panose="00000500000000000000" pitchFamily="2" charset="-52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С.</a:t>
                      </a:r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/>
                      <a:r>
                        <a:rPr lang="ru-RU" sz="1200" b="1" i="1" kern="1200" dirty="0">
                          <a:solidFill>
                            <a:schemeClr val="bg1"/>
                          </a:solidFill>
                          <a:effectLst/>
                          <a:latin typeface="Montserrat" panose="00000500000000000000" pitchFamily="2" charset="-52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ПР юниорки командные</a:t>
                      </a:r>
                    </a:p>
                    <a:p>
                      <a:pPr marL="0" indent="0"/>
                      <a:r>
                        <a:rPr lang="ru-RU" sz="1200" b="0" i="1" kern="1200" dirty="0">
                          <a:solidFill>
                            <a:schemeClr val="bg1"/>
                          </a:solidFill>
                          <a:effectLst/>
                          <a:latin typeface="Montserrat" panose="00000500000000000000" pitchFamily="2" charset="-52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1. </a:t>
                      </a:r>
                      <a:r>
                        <a:rPr lang="ru-RU" sz="1200" b="0" i="1" kern="1200" dirty="0" err="1">
                          <a:solidFill>
                            <a:schemeClr val="bg1"/>
                          </a:solidFill>
                          <a:effectLst/>
                          <a:latin typeface="Montserrat" panose="00000500000000000000" pitchFamily="2" charset="-52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Журкова</a:t>
                      </a:r>
                      <a:r>
                        <a:rPr lang="ru-RU" sz="1200" b="0" i="1" kern="1200" dirty="0">
                          <a:solidFill>
                            <a:schemeClr val="bg1"/>
                          </a:solidFill>
                          <a:effectLst/>
                          <a:latin typeface="Montserrat" panose="00000500000000000000" pitchFamily="2" charset="-52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К.</a:t>
                      </a:r>
                    </a:p>
                    <a:p>
                      <a:pPr marL="0" indent="0"/>
                      <a:r>
                        <a:rPr lang="ru-RU" sz="1200" b="0" i="1" kern="1200" dirty="0">
                          <a:solidFill>
                            <a:schemeClr val="bg1"/>
                          </a:solidFill>
                          <a:effectLst/>
                          <a:latin typeface="Montserrat" panose="00000500000000000000" pitchFamily="2" charset="-52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  Иванова А.</a:t>
                      </a:r>
                    </a:p>
                    <a:p>
                      <a:pPr marL="0" indent="0"/>
                      <a:r>
                        <a:rPr lang="ru-RU" sz="1200" b="0" i="1" kern="1200" dirty="0">
                          <a:solidFill>
                            <a:schemeClr val="bg1"/>
                          </a:solidFill>
                          <a:effectLst/>
                          <a:latin typeface="Montserrat" panose="00000500000000000000" pitchFamily="2" charset="-52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  </a:t>
                      </a:r>
                      <a:r>
                        <a:rPr lang="ru-RU" sz="1200" b="0" i="1" kern="1200" dirty="0" err="1">
                          <a:solidFill>
                            <a:schemeClr val="bg1"/>
                          </a:solidFill>
                          <a:effectLst/>
                          <a:latin typeface="Montserrat" panose="00000500000000000000" pitchFamily="2" charset="-52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Скоробогатых</a:t>
                      </a:r>
                      <a:r>
                        <a:rPr lang="ru-RU" sz="1200" b="0" i="1" kern="1200" dirty="0">
                          <a:solidFill>
                            <a:schemeClr val="bg1"/>
                          </a:solidFill>
                          <a:effectLst/>
                          <a:latin typeface="Montserrat" panose="00000500000000000000" pitchFamily="2" charset="-52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Э.</a:t>
                      </a:r>
                    </a:p>
                    <a:p>
                      <a:pPr marL="0" indent="0"/>
                      <a:r>
                        <a:rPr lang="ru-RU" sz="1200" b="0" i="1" kern="1200" dirty="0">
                          <a:solidFill>
                            <a:schemeClr val="bg1"/>
                          </a:solidFill>
                          <a:effectLst/>
                          <a:latin typeface="Montserrat" panose="00000500000000000000" pitchFamily="2" charset="-52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  Рогалева С.</a:t>
                      </a:r>
                    </a:p>
                    <a:p>
                      <a:pPr marL="0" indent="0"/>
                      <a:r>
                        <a:rPr lang="ru-RU" sz="1200" b="0" i="1" kern="1200" dirty="0">
                          <a:solidFill>
                            <a:schemeClr val="bg1"/>
                          </a:solidFill>
                          <a:effectLst/>
                          <a:latin typeface="Montserrat" panose="00000500000000000000" pitchFamily="2" charset="-52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2. Шукшина Е.</a:t>
                      </a:r>
                    </a:p>
                    <a:p>
                      <a:pPr marL="0" indent="0"/>
                      <a:r>
                        <a:rPr lang="ru-RU" sz="1200" b="0" i="1" kern="1200" dirty="0">
                          <a:solidFill>
                            <a:schemeClr val="bg1"/>
                          </a:solidFill>
                          <a:effectLst/>
                          <a:latin typeface="Montserrat" panose="00000500000000000000" pitchFamily="2" charset="-52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   </a:t>
                      </a:r>
                      <a:r>
                        <a:rPr lang="ru-RU" sz="1200" b="0" i="1" kern="1200" dirty="0" err="1">
                          <a:solidFill>
                            <a:schemeClr val="bg1"/>
                          </a:solidFill>
                          <a:effectLst/>
                          <a:latin typeface="Montserrat" panose="00000500000000000000" pitchFamily="2" charset="-52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Аглетдинова</a:t>
                      </a:r>
                      <a:r>
                        <a:rPr lang="ru-RU" sz="1200" b="0" i="1" kern="1200" dirty="0">
                          <a:solidFill>
                            <a:schemeClr val="bg1"/>
                          </a:solidFill>
                          <a:effectLst/>
                          <a:latin typeface="Montserrat" panose="00000500000000000000" pitchFamily="2" charset="-52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С.</a:t>
                      </a:r>
                    </a:p>
                    <a:p>
                      <a:pPr marL="0" indent="0"/>
                      <a:r>
                        <a:rPr lang="ru-RU" sz="1200" b="0" i="1" kern="1200" dirty="0">
                          <a:solidFill>
                            <a:schemeClr val="bg1"/>
                          </a:solidFill>
                          <a:effectLst/>
                          <a:latin typeface="Montserrat" panose="00000500000000000000" pitchFamily="2" charset="-52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   </a:t>
                      </a:r>
                      <a:r>
                        <a:rPr lang="ru-RU" sz="1200" b="0" i="1" kern="1200" dirty="0" err="1">
                          <a:solidFill>
                            <a:schemeClr val="bg1"/>
                          </a:solidFill>
                          <a:effectLst/>
                          <a:latin typeface="Montserrat" panose="00000500000000000000" pitchFamily="2" charset="-52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Марчукова</a:t>
                      </a:r>
                      <a:r>
                        <a:rPr lang="ru-RU" sz="1200" b="0" i="1" kern="1200" dirty="0">
                          <a:solidFill>
                            <a:schemeClr val="bg1"/>
                          </a:solidFill>
                          <a:effectLst/>
                          <a:latin typeface="Montserrat" panose="00000500000000000000" pitchFamily="2" charset="-52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Т.</a:t>
                      </a:r>
                    </a:p>
                    <a:p>
                      <a:pPr marL="0" indent="0"/>
                      <a:r>
                        <a:rPr lang="ru-RU" sz="1200" b="0" i="1" kern="1200" dirty="0">
                          <a:solidFill>
                            <a:schemeClr val="bg1"/>
                          </a:solidFill>
                          <a:effectLst/>
                          <a:latin typeface="Montserrat" panose="00000500000000000000" pitchFamily="2" charset="-52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   </a:t>
                      </a:r>
                      <a:r>
                        <a:rPr lang="ru-RU" sz="1200" b="0" i="1" kern="1200" dirty="0" err="1">
                          <a:solidFill>
                            <a:schemeClr val="bg1"/>
                          </a:solidFill>
                          <a:effectLst/>
                          <a:latin typeface="Montserrat" panose="00000500000000000000" pitchFamily="2" charset="-52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Римденок</a:t>
                      </a:r>
                      <a:r>
                        <a:rPr lang="ru-RU" sz="1200" b="0" i="1" kern="1200" dirty="0">
                          <a:solidFill>
                            <a:schemeClr val="bg1"/>
                          </a:solidFill>
                          <a:effectLst/>
                          <a:latin typeface="Montserrat" panose="00000500000000000000" pitchFamily="2" charset="-52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В.</a:t>
                      </a:r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b="1" i="1" dirty="0">
                          <a:solidFill>
                            <a:schemeClr val="tx1"/>
                          </a:solidFill>
                          <a:latin typeface="Montserrat" panose="00000500000000000000" pitchFamily="2" charset="-52"/>
                        </a:rPr>
                        <a:t>ПР юниорки </a:t>
                      </a:r>
                      <a:r>
                        <a:rPr lang="en-US" sz="1200" b="1" i="1" dirty="0">
                          <a:solidFill>
                            <a:schemeClr val="tx1"/>
                          </a:solidFill>
                          <a:latin typeface="Montserrat" panose="00000500000000000000" pitchFamily="2" charset="-52"/>
                        </a:rPr>
                        <a:t>c</a:t>
                      </a:r>
                      <a:r>
                        <a:rPr lang="ru-RU" sz="1200" b="1" i="1" dirty="0">
                          <a:solidFill>
                            <a:schemeClr val="tx1"/>
                          </a:solidFill>
                          <a:latin typeface="Montserrat" panose="00000500000000000000" pitchFamily="2" charset="-52"/>
                        </a:rPr>
                        <a:t>мешанные</a:t>
                      </a:r>
                    </a:p>
                    <a:p>
                      <a:r>
                        <a:rPr lang="ru-RU" sz="1200" b="0" i="1" dirty="0">
                          <a:solidFill>
                            <a:schemeClr val="tx1"/>
                          </a:solidFill>
                          <a:latin typeface="Montserrat" panose="00000500000000000000" pitchFamily="2" charset="-52"/>
                        </a:rPr>
                        <a:t>1. </a:t>
                      </a:r>
                      <a:r>
                        <a:rPr lang="ru-RU" sz="1200" b="0" i="1" dirty="0" err="1">
                          <a:solidFill>
                            <a:schemeClr val="tx1"/>
                          </a:solidFill>
                          <a:latin typeface="Montserrat" panose="00000500000000000000" pitchFamily="2" charset="-52"/>
                        </a:rPr>
                        <a:t>Римденок</a:t>
                      </a:r>
                      <a:r>
                        <a:rPr lang="ru-RU" sz="1200" b="0" i="1" dirty="0">
                          <a:solidFill>
                            <a:schemeClr val="tx1"/>
                          </a:solidFill>
                          <a:latin typeface="Montserrat" panose="00000500000000000000" pitchFamily="2" charset="-52"/>
                        </a:rPr>
                        <a:t> В.</a:t>
                      </a:r>
                    </a:p>
                    <a:p>
                      <a:r>
                        <a:rPr lang="ru-RU" sz="1200" b="0" i="1" dirty="0">
                          <a:solidFill>
                            <a:schemeClr val="tx1"/>
                          </a:solidFill>
                          <a:latin typeface="Montserrat" panose="00000500000000000000" pitchFamily="2" charset="-52"/>
                        </a:rPr>
                        <a:t>   </a:t>
                      </a:r>
                      <a:r>
                        <a:rPr lang="ru-RU" sz="1200" b="0" i="1" dirty="0" err="1">
                          <a:solidFill>
                            <a:schemeClr val="tx1"/>
                          </a:solidFill>
                          <a:latin typeface="Montserrat" panose="00000500000000000000" pitchFamily="2" charset="-52"/>
                        </a:rPr>
                        <a:t>Марчукова</a:t>
                      </a:r>
                      <a:r>
                        <a:rPr lang="ru-RU" sz="1200" b="0" i="1" dirty="0">
                          <a:solidFill>
                            <a:schemeClr val="tx1"/>
                          </a:solidFill>
                          <a:latin typeface="Montserrat" panose="00000500000000000000" pitchFamily="2" charset="-52"/>
                        </a:rPr>
                        <a:t> Т.</a:t>
                      </a:r>
                    </a:p>
                    <a:p>
                      <a:r>
                        <a:rPr lang="ru-RU" sz="1200" b="0" i="1" dirty="0">
                          <a:solidFill>
                            <a:schemeClr val="tx1"/>
                          </a:solidFill>
                          <a:latin typeface="Montserrat" panose="00000500000000000000" pitchFamily="2" charset="-52"/>
                        </a:rPr>
                        <a:t>2. Пак Полина</a:t>
                      </a:r>
                    </a:p>
                    <a:p>
                      <a:r>
                        <a:rPr lang="ru-RU" sz="1200" b="0" i="1" dirty="0">
                          <a:solidFill>
                            <a:schemeClr val="tx1"/>
                          </a:solidFill>
                          <a:latin typeface="Montserrat" panose="00000500000000000000" pitchFamily="2" charset="-52"/>
                        </a:rPr>
                        <a:t>    Пак Алина</a:t>
                      </a:r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9600239"/>
                  </a:ext>
                </a:extLst>
              </a:tr>
              <a:tr h="1338045">
                <a:tc>
                  <a:txBody>
                    <a:bodyPr/>
                    <a:lstStyle/>
                    <a:p>
                      <a:r>
                        <a:rPr lang="ru-RU" sz="1200" b="1" i="1" dirty="0">
                          <a:solidFill>
                            <a:schemeClr val="bg1"/>
                          </a:solidFill>
                          <a:latin typeface="Montserrat" panose="00000500000000000000" pitchFamily="2" charset="-52"/>
                        </a:rPr>
                        <a:t>ПР девушки личные</a:t>
                      </a:r>
                    </a:p>
                    <a:p>
                      <a:r>
                        <a:rPr lang="ru-RU" sz="1200" b="0" i="1" dirty="0">
                          <a:solidFill>
                            <a:schemeClr val="bg1"/>
                          </a:solidFill>
                          <a:latin typeface="Montserrat" panose="00000500000000000000" pitchFamily="2" charset="-52"/>
                        </a:rPr>
                        <a:t>1. Рогалева С.</a:t>
                      </a:r>
                    </a:p>
                    <a:p>
                      <a:r>
                        <a:rPr lang="ru-RU" sz="1200" b="0" i="1" dirty="0">
                          <a:solidFill>
                            <a:schemeClr val="bg1"/>
                          </a:solidFill>
                          <a:latin typeface="Montserrat" panose="00000500000000000000" pitchFamily="2" charset="-52"/>
                        </a:rPr>
                        <a:t>2. Пак Алина</a:t>
                      </a:r>
                    </a:p>
                    <a:p>
                      <a:r>
                        <a:rPr lang="ru-RU" sz="1200" b="0" i="1" dirty="0">
                          <a:solidFill>
                            <a:schemeClr val="bg1"/>
                          </a:solidFill>
                          <a:latin typeface="Montserrat" panose="00000500000000000000" pitchFamily="2" charset="-52"/>
                        </a:rPr>
                        <a:t>3. </a:t>
                      </a:r>
                      <a:r>
                        <a:rPr lang="ru-RU" sz="1200" b="0" i="1" dirty="0" err="1">
                          <a:solidFill>
                            <a:schemeClr val="bg1"/>
                          </a:solidFill>
                          <a:latin typeface="Montserrat" panose="00000500000000000000" pitchFamily="2" charset="-52"/>
                        </a:rPr>
                        <a:t>Аглетдинова</a:t>
                      </a:r>
                      <a:r>
                        <a:rPr lang="ru-RU" sz="1200" b="0" i="1" dirty="0">
                          <a:solidFill>
                            <a:schemeClr val="bg1"/>
                          </a:solidFill>
                          <a:latin typeface="Montserrat" panose="00000500000000000000" pitchFamily="2" charset="-52"/>
                        </a:rPr>
                        <a:t> С.</a:t>
                      </a:r>
                    </a:p>
                    <a:p>
                      <a:r>
                        <a:rPr lang="ru-RU" sz="1200" b="0" i="1" dirty="0">
                          <a:solidFill>
                            <a:schemeClr val="bg1"/>
                          </a:solidFill>
                          <a:latin typeface="Montserrat" panose="00000500000000000000" pitchFamily="2" charset="-52"/>
                        </a:rPr>
                        <a:t>4. Пак П.</a:t>
                      </a:r>
                    </a:p>
                    <a:p>
                      <a:r>
                        <a:rPr lang="ru-RU" sz="1200" b="0" i="1" dirty="0">
                          <a:solidFill>
                            <a:schemeClr val="bg1"/>
                          </a:solidFill>
                          <a:latin typeface="Montserrat" panose="00000500000000000000" pitchFamily="2" charset="-52"/>
                        </a:rPr>
                        <a:t>5. </a:t>
                      </a:r>
                      <a:r>
                        <a:rPr lang="ru-RU" sz="1200" b="0" i="1" dirty="0" err="1">
                          <a:solidFill>
                            <a:schemeClr val="bg1"/>
                          </a:solidFill>
                          <a:latin typeface="Montserrat" panose="00000500000000000000" pitchFamily="2" charset="-52"/>
                        </a:rPr>
                        <a:t>Скоробогатых</a:t>
                      </a:r>
                      <a:r>
                        <a:rPr lang="ru-RU" sz="1200" b="0" i="1" dirty="0">
                          <a:solidFill>
                            <a:schemeClr val="bg1"/>
                          </a:solidFill>
                          <a:latin typeface="Montserrat" panose="00000500000000000000" pitchFamily="2" charset="-52"/>
                        </a:rPr>
                        <a:t> Э.</a:t>
                      </a:r>
                    </a:p>
                    <a:p>
                      <a:r>
                        <a:rPr lang="ru-RU" sz="1200" b="0" i="1" dirty="0">
                          <a:solidFill>
                            <a:schemeClr val="bg1"/>
                          </a:solidFill>
                          <a:latin typeface="Montserrat" panose="00000500000000000000" pitchFamily="2" charset="-52"/>
                        </a:rPr>
                        <a:t>6. </a:t>
                      </a:r>
                      <a:r>
                        <a:rPr lang="ru-RU" sz="1200" b="0" i="1" dirty="0" err="1">
                          <a:solidFill>
                            <a:schemeClr val="bg1"/>
                          </a:solidFill>
                          <a:latin typeface="Montserrat" panose="00000500000000000000" pitchFamily="2" charset="-52"/>
                        </a:rPr>
                        <a:t>Журкова</a:t>
                      </a:r>
                      <a:r>
                        <a:rPr lang="ru-RU" sz="1200" b="0" i="1" dirty="0">
                          <a:solidFill>
                            <a:schemeClr val="bg1"/>
                          </a:solidFill>
                          <a:latin typeface="Montserrat" panose="00000500000000000000" pitchFamily="2" charset="-52"/>
                        </a:rPr>
                        <a:t> К. </a:t>
                      </a:r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b="1" i="1" dirty="0">
                          <a:solidFill>
                            <a:schemeClr val="tx1"/>
                          </a:solidFill>
                          <a:latin typeface="Montserrat" panose="00000500000000000000" pitchFamily="2" charset="-52"/>
                        </a:rPr>
                        <a:t>ПР девушки смешанные</a:t>
                      </a:r>
                    </a:p>
                    <a:p>
                      <a:r>
                        <a:rPr lang="ru-RU" sz="1200" b="0" i="1" dirty="0">
                          <a:solidFill>
                            <a:schemeClr val="tx1"/>
                          </a:solidFill>
                          <a:latin typeface="Montserrat" panose="00000500000000000000" pitchFamily="2" charset="-52"/>
                        </a:rPr>
                        <a:t>1. Пак П.</a:t>
                      </a:r>
                    </a:p>
                    <a:p>
                      <a:r>
                        <a:rPr lang="ru-RU" sz="1200" b="0" i="1" dirty="0">
                          <a:solidFill>
                            <a:schemeClr val="tx1"/>
                          </a:solidFill>
                          <a:latin typeface="Montserrat" panose="00000500000000000000" pitchFamily="2" charset="-52"/>
                        </a:rPr>
                        <a:t>   Пак А.</a:t>
                      </a:r>
                    </a:p>
                    <a:p>
                      <a:r>
                        <a:rPr lang="ru-RU" sz="1200" b="0" i="1" dirty="0">
                          <a:solidFill>
                            <a:schemeClr val="tx1"/>
                          </a:solidFill>
                          <a:latin typeface="Montserrat" panose="00000500000000000000" pitchFamily="2" charset="-52"/>
                        </a:rPr>
                        <a:t>2. </a:t>
                      </a:r>
                      <a:r>
                        <a:rPr lang="ru-RU" sz="1200" b="0" i="1" dirty="0" err="1">
                          <a:solidFill>
                            <a:schemeClr val="tx1"/>
                          </a:solidFill>
                          <a:latin typeface="Montserrat" panose="00000500000000000000" pitchFamily="2" charset="-52"/>
                        </a:rPr>
                        <a:t>Скоробогатых</a:t>
                      </a:r>
                      <a:r>
                        <a:rPr lang="ru-RU" sz="1200" b="0" i="1" dirty="0">
                          <a:solidFill>
                            <a:schemeClr val="tx1"/>
                          </a:solidFill>
                          <a:latin typeface="Montserrat" panose="00000500000000000000" pitchFamily="2" charset="-52"/>
                        </a:rPr>
                        <a:t> Э.</a:t>
                      </a:r>
                    </a:p>
                    <a:p>
                      <a:r>
                        <a:rPr lang="ru-RU" sz="1200" b="0" i="1" dirty="0">
                          <a:solidFill>
                            <a:schemeClr val="tx1"/>
                          </a:solidFill>
                          <a:latin typeface="Montserrat" panose="00000500000000000000" pitchFamily="2" charset="-52"/>
                        </a:rPr>
                        <a:t>    Рогалева С.</a:t>
                      </a:r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b="1" i="1" dirty="0">
                          <a:solidFill>
                            <a:schemeClr val="bg1"/>
                          </a:solidFill>
                          <a:latin typeface="Montserrat" panose="00000500000000000000" pitchFamily="2" charset="-52"/>
                        </a:rPr>
                        <a:t>ПР девушки командные</a:t>
                      </a:r>
                    </a:p>
                    <a:p>
                      <a:r>
                        <a:rPr lang="ru-RU" sz="1200" b="0" i="1" dirty="0">
                          <a:solidFill>
                            <a:schemeClr val="bg1"/>
                          </a:solidFill>
                          <a:latin typeface="Montserrat" panose="00000500000000000000" pitchFamily="2" charset="-52"/>
                        </a:rPr>
                        <a:t>1. </a:t>
                      </a:r>
                      <a:r>
                        <a:rPr lang="ru-RU" sz="1200" b="0" i="1" dirty="0" err="1">
                          <a:solidFill>
                            <a:schemeClr val="bg1"/>
                          </a:solidFill>
                          <a:latin typeface="Montserrat" panose="00000500000000000000" pitchFamily="2" charset="-52"/>
                        </a:rPr>
                        <a:t>Журкова</a:t>
                      </a:r>
                      <a:r>
                        <a:rPr lang="ru-RU" sz="1200" b="0" i="1" dirty="0">
                          <a:solidFill>
                            <a:schemeClr val="bg1"/>
                          </a:solidFill>
                          <a:latin typeface="Montserrat" panose="00000500000000000000" pitchFamily="2" charset="-52"/>
                        </a:rPr>
                        <a:t> К.</a:t>
                      </a:r>
                    </a:p>
                    <a:p>
                      <a:r>
                        <a:rPr lang="ru-RU" sz="1200" b="0" i="1" dirty="0">
                          <a:solidFill>
                            <a:schemeClr val="bg1"/>
                          </a:solidFill>
                          <a:latin typeface="Montserrat" panose="00000500000000000000" pitchFamily="2" charset="-52"/>
                        </a:rPr>
                        <a:t>    </a:t>
                      </a:r>
                      <a:r>
                        <a:rPr lang="ru-RU" sz="1200" b="0" i="1" dirty="0" err="1">
                          <a:solidFill>
                            <a:schemeClr val="bg1"/>
                          </a:solidFill>
                          <a:latin typeface="Montserrat" panose="00000500000000000000" pitchFamily="2" charset="-52"/>
                        </a:rPr>
                        <a:t>Ахматнурова</a:t>
                      </a:r>
                      <a:r>
                        <a:rPr lang="ru-RU" sz="1200" b="0" i="1" dirty="0">
                          <a:solidFill>
                            <a:schemeClr val="bg1"/>
                          </a:solidFill>
                          <a:latin typeface="Montserrat" panose="00000500000000000000" pitchFamily="2" charset="-52"/>
                        </a:rPr>
                        <a:t> С.</a:t>
                      </a:r>
                    </a:p>
                    <a:p>
                      <a:r>
                        <a:rPr lang="ru-RU" sz="1200" b="0" i="1" dirty="0">
                          <a:solidFill>
                            <a:schemeClr val="bg1"/>
                          </a:solidFill>
                          <a:latin typeface="Montserrat" panose="00000500000000000000" pitchFamily="2" charset="-52"/>
                        </a:rPr>
                        <a:t>    </a:t>
                      </a:r>
                      <a:r>
                        <a:rPr lang="ru-RU" sz="1200" b="0" i="1" dirty="0" err="1">
                          <a:solidFill>
                            <a:schemeClr val="bg1"/>
                          </a:solidFill>
                          <a:latin typeface="Montserrat" panose="00000500000000000000" pitchFamily="2" charset="-52"/>
                        </a:rPr>
                        <a:t>Скоробогатых</a:t>
                      </a:r>
                      <a:r>
                        <a:rPr lang="ru-RU" sz="1200" b="0" i="1" dirty="0">
                          <a:solidFill>
                            <a:schemeClr val="bg1"/>
                          </a:solidFill>
                          <a:latin typeface="Montserrat" panose="00000500000000000000" pitchFamily="2" charset="-52"/>
                        </a:rPr>
                        <a:t> Э.</a:t>
                      </a:r>
                    </a:p>
                    <a:p>
                      <a:r>
                        <a:rPr lang="ru-RU" sz="1200" b="0" i="1" dirty="0">
                          <a:solidFill>
                            <a:schemeClr val="bg1"/>
                          </a:solidFill>
                          <a:latin typeface="Montserrat" panose="00000500000000000000" pitchFamily="2" charset="-52"/>
                        </a:rPr>
                        <a:t>    Рогалева С.</a:t>
                      </a:r>
                    </a:p>
                    <a:p>
                      <a:r>
                        <a:rPr lang="ru-RU" sz="1200" b="0" i="1" dirty="0">
                          <a:solidFill>
                            <a:schemeClr val="bg1"/>
                          </a:solidFill>
                          <a:latin typeface="Montserrat" panose="00000500000000000000" pitchFamily="2" charset="-52"/>
                        </a:rPr>
                        <a:t>2. </a:t>
                      </a:r>
                      <a:r>
                        <a:rPr lang="ru-RU" sz="1200" b="0" i="1" dirty="0" err="1">
                          <a:solidFill>
                            <a:schemeClr val="bg1"/>
                          </a:solidFill>
                          <a:latin typeface="Montserrat" panose="00000500000000000000" pitchFamily="2" charset="-52"/>
                        </a:rPr>
                        <a:t>Лидовская</a:t>
                      </a:r>
                      <a:r>
                        <a:rPr lang="ru-RU" sz="1200" b="0" i="1" dirty="0">
                          <a:solidFill>
                            <a:schemeClr val="bg1"/>
                          </a:solidFill>
                          <a:latin typeface="Montserrat" panose="00000500000000000000" pitchFamily="2" charset="-52"/>
                        </a:rPr>
                        <a:t> М.</a:t>
                      </a:r>
                    </a:p>
                    <a:p>
                      <a:r>
                        <a:rPr lang="ru-RU" sz="1200" b="0" i="1" dirty="0">
                          <a:solidFill>
                            <a:schemeClr val="bg1"/>
                          </a:solidFill>
                          <a:latin typeface="Montserrat" panose="00000500000000000000" pitchFamily="2" charset="-52"/>
                        </a:rPr>
                        <a:t>    </a:t>
                      </a:r>
                      <a:r>
                        <a:rPr lang="ru-RU" sz="1200" b="0" i="1" dirty="0" err="1">
                          <a:solidFill>
                            <a:schemeClr val="bg1"/>
                          </a:solidFill>
                          <a:latin typeface="Montserrat" panose="00000500000000000000" pitchFamily="2" charset="-52"/>
                        </a:rPr>
                        <a:t>Славиогло</a:t>
                      </a:r>
                      <a:r>
                        <a:rPr lang="ru-RU" sz="1200" b="0" i="1" dirty="0">
                          <a:solidFill>
                            <a:schemeClr val="bg1"/>
                          </a:solidFill>
                          <a:latin typeface="Montserrat" panose="00000500000000000000" pitchFamily="2" charset="-52"/>
                        </a:rPr>
                        <a:t> К.</a:t>
                      </a:r>
                    </a:p>
                    <a:p>
                      <a:r>
                        <a:rPr lang="ru-RU" sz="1200" b="0" i="1" dirty="0">
                          <a:solidFill>
                            <a:schemeClr val="bg1"/>
                          </a:solidFill>
                          <a:latin typeface="Montserrat" panose="00000500000000000000" pitchFamily="2" charset="-52"/>
                        </a:rPr>
                        <a:t>    Шукшина Е.</a:t>
                      </a:r>
                    </a:p>
                    <a:p>
                      <a:r>
                        <a:rPr lang="ru-RU" sz="1200" b="0" i="1" dirty="0">
                          <a:solidFill>
                            <a:schemeClr val="bg1"/>
                          </a:solidFill>
                          <a:latin typeface="Montserrat" panose="00000500000000000000" pitchFamily="2" charset="-52"/>
                        </a:rPr>
                        <a:t>    </a:t>
                      </a:r>
                      <a:r>
                        <a:rPr lang="ru-RU" sz="1200" b="0" i="1" dirty="0" err="1">
                          <a:solidFill>
                            <a:schemeClr val="bg1"/>
                          </a:solidFill>
                          <a:latin typeface="Montserrat" panose="00000500000000000000" pitchFamily="2" charset="-52"/>
                        </a:rPr>
                        <a:t>Аглетдинова</a:t>
                      </a:r>
                      <a:r>
                        <a:rPr lang="ru-RU" sz="1200" b="0" i="1" dirty="0">
                          <a:solidFill>
                            <a:schemeClr val="bg1"/>
                          </a:solidFill>
                          <a:latin typeface="Montserrat" panose="00000500000000000000" pitchFamily="2" charset="-52"/>
                        </a:rPr>
                        <a:t> С. </a:t>
                      </a:r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20186312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6C1C19F4-0462-4E62-B0E7-448E90869479}"/>
              </a:ext>
            </a:extLst>
          </p:cNvPr>
          <p:cNvSpPr txBox="1"/>
          <p:nvPr/>
        </p:nvSpPr>
        <p:spPr>
          <a:xfrm>
            <a:off x="319208" y="4719351"/>
            <a:ext cx="648072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i="1" dirty="0">
                <a:effectLst/>
                <a:latin typeface="Montserrat" panose="00000500000000000000" pitchFamily="2" charset="-52"/>
                <a:ea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effectLst/>
                <a:latin typeface="Montserrat" panose="00000500000000000000" pitchFamily="2" charset="-52"/>
                <a:ea typeface="Times New Roman" panose="02020603050405020304" pitchFamily="18" charset="0"/>
                <a:cs typeface="Times New Roman" panose="02020603050405020304" pitchFamily="18" charset="0"/>
              </a:rPr>
              <a:t>Основной состав </a:t>
            </a:r>
            <a:r>
              <a:rPr lang="en-US" sz="800" i="1" dirty="0">
                <a:effectLst/>
                <a:latin typeface="Montserrat" panose="00000500000000000000" pitchFamily="2" charset="-52"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800" i="1" dirty="0">
                <a:effectLst/>
                <a:latin typeface="Montserrat" panose="00000500000000000000" pitchFamily="2" charset="-52"/>
                <a:ea typeface="Times New Roman" panose="02020603050405020304" pitchFamily="18" charset="0"/>
                <a:cs typeface="Times New Roman" panose="02020603050405020304" pitchFamily="18" charset="0"/>
              </a:rPr>
              <a:t>юниорки, девушки</a:t>
            </a:r>
            <a:r>
              <a:rPr lang="en-US" sz="800" i="1" dirty="0">
                <a:effectLst/>
                <a:latin typeface="Montserrat" panose="00000500000000000000" pitchFamily="2" charset="-52"/>
                <a:ea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ru-RU" sz="800" i="1" dirty="0">
                <a:effectLst/>
                <a:latin typeface="Montserrat" panose="00000500000000000000" pitchFamily="2" charset="-52"/>
                <a:ea typeface="Times New Roman" panose="02020603050405020304" pitchFamily="18" charset="0"/>
                <a:cs typeface="Times New Roman" panose="02020603050405020304" pitchFamily="18" charset="0"/>
              </a:rPr>
              <a:t>: 10 человек, </a:t>
            </a:r>
            <a:r>
              <a:rPr lang="en-US" sz="800" i="1" dirty="0">
                <a:effectLst/>
                <a:latin typeface="Montserrat" panose="00000500000000000000" pitchFamily="2" charset="-52"/>
                <a:ea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800" i="1" dirty="0">
                <a:latin typeface="Montserrat" panose="00000500000000000000" pitchFamily="2" charset="-52"/>
                <a:ea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r>
              <a:rPr lang="ru-RU" sz="800" i="1" dirty="0">
                <a:effectLst/>
                <a:latin typeface="Montserrat" panose="00000500000000000000" pitchFamily="2" charset="-52"/>
                <a:ea typeface="Times New Roman" panose="02020603050405020304" pitchFamily="18" charset="0"/>
                <a:cs typeface="Times New Roman" panose="02020603050405020304" pitchFamily="18" charset="0"/>
              </a:rPr>
              <a:t>езервный состав (юниорки, девушки): 5 человек</a:t>
            </a:r>
          </a:p>
        </p:txBody>
      </p:sp>
      <p:pic>
        <p:nvPicPr>
          <p:cNvPr id="5" name="Рисунок 5">
            <a:extLst>
              <a:ext uri="{FF2B5EF4-FFF2-40B4-BE49-F238E27FC236}">
                <a16:creationId xmlns:a16="http://schemas.microsoft.com/office/drawing/2014/main" id="{9BD30505-972B-9CD5-BF67-F62F313DBBF8}"/>
              </a:ext>
            </a:extLst>
          </p:cNvPr>
          <p:cNvPicPr>
            <a:picLocks noGrp="1" noChangeAspect="1"/>
          </p:cNvPicPr>
          <p:nvPr/>
        </p:nvPicPr>
        <p:blipFill>
          <a:blip r:embed="rId2"/>
          <a:stretch/>
        </p:blipFill>
        <p:spPr bwMode="auto">
          <a:xfrm>
            <a:off x="8068721" y="177893"/>
            <a:ext cx="968976" cy="65990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95440138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80B84464-C67E-DC5F-377C-BD583C3CC93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3263" y="0"/>
            <a:ext cx="3170737" cy="5143500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9F4F2C76-AA47-639B-E939-E72F6C52EED0}"/>
              </a:ext>
            </a:extLst>
          </p:cNvPr>
          <p:cNvSpPr/>
          <p:nvPr/>
        </p:nvSpPr>
        <p:spPr>
          <a:xfrm rot="10800000">
            <a:off x="-6" y="-4"/>
            <a:ext cx="7722355" cy="5143501"/>
          </a:xfrm>
          <a:prstGeom prst="rect">
            <a:avLst/>
          </a:prstGeom>
          <a:gradFill>
            <a:gsLst>
              <a:gs pos="0">
                <a:srgbClr val="002060">
                  <a:alpha val="0"/>
                </a:srgbClr>
              </a:gs>
              <a:gs pos="51604">
                <a:srgbClr val="002060"/>
              </a:gs>
              <a:gs pos="22000">
                <a:srgbClr val="002060"/>
              </a:gs>
              <a:gs pos="100000">
                <a:srgbClr val="002060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3E3EE675-9D9B-10ED-C694-DE634C1F5383}"/>
              </a:ext>
            </a:extLst>
          </p:cNvPr>
          <p:cNvSpPr/>
          <p:nvPr/>
        </p:nvSpPr>
        <p:spPr>
          <a:xfrm>
            <a:off x="341313" y="726545"/>
            <a:ext cx="8461376" cy="4891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ru-RU" sz="3200" b="1" i="1" dirty="0">
                <a:solidFill>
                  <a:schemeClr val="bg1"/>
                </a:solidFill>
                <a:latin typeface="Montserrat" panose="00000500000000000000" pitchFamily="2" charset="-52"/>
              </a:rPr>
              <a:t>ВЫВОДЫ</a:t>
            </a:r>
            <a:endParaRPr lang="ru-RU" sz="2400" b="1" i="1" dirty="0">
              <a:solidFill>
                <a:schemeClr val="bg1"/>
              </a:solidFill>
              <a:latin typeface="Montserrat" panose="00000500000000000000" pitchFamily="2" charset="-52"/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963117D8-4A10-A29C-C9C7-BCAE6D39E6C5}"/>
              </a:ext>
            </a:extLst>
          </p:cNvPr>
          <p:cNvPicPr>
            <a:picLocks noChangeAspect="1"/>
          </p:cNvPicPr>
          <p:nvPr/>
        </p:nvPicPr>
        <p:blipFill>
          <a:blip r:embed="rId3">
            <a:biLevel thresh="25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40000"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149965" y="199599"/>
            <a:ext cx="638200" cy="638200"/>
          </a:xfrm>
          <a:prstGeom prst="rect">
            <a:avLst/>
          </a:prstGeom>
        </p:spPr>
      </p:pic>
      <p:graphicFrame>
        <p:nvGraphicFramePr>
          <p:cNvPr id="9" name="Таблица 8">
            <a:extLst>
              <a:ext uri="{FF2B5EF4-FFF2-40B4-BE49-F238E27FC236}">
                <a16:creationId xmlns:a16="http://schemas.microsoft.com/office/drawing/2014/main" id="{278C59BB-D638-E05D-FAC2-41E3E2926B7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01413775"/>
              </p:ext>
            </p:extLst>
          </p:nvPr>
        </p:nvGraphicFramePr>
        <p:xfrm>
          <a:off x="341313" y="1356615"/>
          <a:ext cx="5631950" cy="3240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971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2348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40060">
                <a:tc>
                  <a:txBody>
                    <a:bodyPr/>
                    <a:lstStyle/>
                    <a:p>
                      <a:pPr algn="ctr"/>
                      <a:r>
                        <a:rPr lang="ru-RU" b="1" i="1" dirty="0">
                          <a:solidFill>
                            <a:schemeClr val="tx1"/>
                          </a:solidFill>
                          <a:latin typeface="Montserrat" panose="00000500000000000000" pitchFamily="2" charset="-52"/>
                        </a:rPr>
                        <a:t>1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path path="rect">
                        <a:fillToRect l="100000" t="100000"/>
                      </a:path>
                      <a:tileRect r="-100000" b="-100000"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b="0" i="1" dirty="0">
                          <a:solidFill>
                            <a:schemeClr val="tx1"/>
                          </a:solidFill>
                          <a:latin typeface="Montserrat" panose="00000500000000000000" pitchFamily="2" charset="-52"/>
                        </a:rPr>
                        <a:t>Повысить уровень координационной и скоростно-силовой подготовленности. </a:t>
                      </a:r>
                      <a:r>
                        <a:rPr lang="ru-RU" sz="1200" b="0" i="1" dirty="0">
                          <a:solidFill>
                            <a:srgbClr val="FF0000"/>
                          </a:solidFill>
                          <a:latin typeface="Montserrat" panose="00000500000000000000" pitchFamily="2" charset="-52"/>
                        </a:rPr>
                        <a:t> +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path path="rect">
                        <a:fillToRect l="100000" t="100000"/>
                      </a:path>
                      <a:tileRect r="-100000" b="-100000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56084">
                <a:tc>
                  <a:txBody>
                    <a:bodyPr/>
                    <a:lstStyle/>
                    <a:p>
                      <a:pPr algn="ctr"/>
                      <a:r>
                        <a:rPr lang="ru-RU" b="1" i="1" dirty="0">
                          <a:solidFill>
                            <a:schemeClr val="tx1"/>
                          </a:solidFill>
                          <a:latin typeface="Montserrat" panose="00000500000000000000" pitchFamily="2" charset="-52"/>
                        </a:rPr>
                        <a:t>2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path path="rect">
                        <a:fillToRect l="100000" t="100000"/>
                      </a:path>
                      <a:tileRect r="-100000" b="-100000"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b="0" i="1" dirty="0">
                          <a:solidFill>
                            <a:schemeClr val="tx1"/>
                          </a:solidFill>
                          <a:latin typeface="Montserrat" panose="00000500000000000000" pitchFamily="2" charset="-52"/>
                        </a:rPr>
                        <a:t>Улучшить технические характеристики в фазах прыжка: стойка разгона, взлетная фаза, полетная фаза,</a:t>
                      </a:r>
                    </a:p>
                    <a:p>
                      <a:r>
                        <a:rPr lang="ru-RU" sz="1200" b="0" i="1" dirty="0">
                          <a:solidFill>
                            <a:schemeClr val="tx1"/>
                          </a:solidFill>
                          <a:latin typeface="Montserrat" panose="00000500000000000000" pitchFamily="2" charset="-52"/>
                        </a:rPr>
                        <a:t>подход к горе приземления и фазы приземления </a:t>
                      </a:r>
                      <a:r>
                        <a:rPr lang="ru-RU" sz="1200" b="0" i="1" dirty="0">
                          <a:solidFill>
                            <a:srgbClr val="FF0000"/>
                          </a:solidFill>
                          <a:latin typeface="Montserrat" panose="00000500000000000000" pitchFamily="2" charset="-52"/>
                        </a:rPr>
                        <a:t>+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path path="rect">
                        <a:fillToRect l="100000" t="100000"/>
                      </a:path>
                      <a:tileRect r="-100000" b="-100000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2048">
                <a:tc>
                  <a:txBody>
                    <a:bodyPr/>
                    <a:lstStyle/>
                    <a:p>
                      <a:pPr algn="ctr"/>
                      <a:r>
                        <a:rPr lang="ru-RU" b="1" i="1" dirty="0">
                          <a:solidFill>
                            <a:schemeClr val="tx1"/>
                          </a:solidFill>
                          <a:latin typeface="Montserrat" panose="00000500000000000000" pitchFamily="2" charset="-52"/>
                        </a:rPr>
                        <a:t>3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path path="rect">
                        <a:fillToRect l="100000" t="100000"/>
                      </a:path>
                      <a:tileRect r="-100000" b="-100000"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b="0" i="1" dirty="0">
                          <a:solidFill>
                            <a:schemeClr val="tx1"/>
                          </a:solidFill>
                          <a:latin typeface="Montserrat" panose="00000500000000000000" pitchFamily="2" charset="-52"/>
                        </a:rPr>
                        <a:t>Выйти на средний уровень длинны прыжка 92% от </a:t>
                      </a:r>
                      <a:r>
                        <a:rPr lang="en" sz="1200" b="0" i="1" dirty="0">
                          <a:solidFill>
                            <a:schemeClr val="tx1"/>
                          </a:solidFill>
                          <a:latin typeface="Montserrat" panose="00000500000000000000" pitchFamily="2" charset="-52"/>
                        </a:rPr>
                        <a:t>HS</a:t>
                      </a:r>
                      <a:r>
                        <a:rPr lang="ru-RU" sz="1200" b="0" i="1" dirty="0">
                          <a:solidFill>
                            <a:schemeClr val="tx1"/>
                          </a:solidFill>
                          <a:latin typeface="Montserrat" panose="00000500000000000000" pitchFamily="2" charset="-52"/>
                        </a:rPr>
                        <a:t>. </a:t>
                      </a:r>
                      <a:r>
                        <a:rPr lang="ru-RU" sz="1200" b="0" i="1" dirty="0">
                          <a:solidFill>
                            <a:srgbClr val="FF0000"/>
                          </a:solidFill>
                          <a:latin typeface="Montserrat" panose="00000500000000000000" pitchFamily="2" charset="-52"/>
                        </a:rPr>
                        <a:t> +-</a:t>
                      </a:r>
                      <a:endParaRPr lang="en" sz="1200" b="0" i="1" dirty="0">
                        <a:solidFill>
                          <a:srgbClr val="FF0000"/>
                        </a:solidFill>
                        <a:latin typeface="Montserrat" panose="00000500000000000000" pitchFamily="2" charset="-5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path path="rect">
                        <a:fillToRect l="100000" t="100000"/>
                      </a:path>
                      <a:tileRect r="-100000" b="-100000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40060">
                <a:tc>
                  <a:txBody>
                    <a:bodyPr/>
                    <a:lstStyle/>
                    <a:p>
                      <a:pPr algn="ctr"/>
                      <a:r>
                        <a:rPr lang="ru-RU" b="1" i="1" dirty="0">
                          <a:solidFill>
                            <a:schemeClr val="tx1"/>
                          </a:solidFill>
                          <a:latin typeface="Montserrat" panose="00000500000000000000" pitchFamily="2" charset="-52"/>
                        </a:rPr>
                        <a:t>4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path path="rect">
                        <a:fillToRect l="100000" t="100000"/>
                      </a:path>
                      <a:tileRect r="-100000" b="-10000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1" dirty="0">
                          <a:solidFill>
                            <a:schemeClr val="tx1"/>
                          </a:solidFill>
                          <a:latin typeface="Montserrat" panose="00000500000000000000" pitchFamily="2" charset="-52"/>
                        </a:rPr>
                        <a:t>Снизить уровень жирового компонента до уровня модельных характеристик (10,7%). </a:t>
                      </a:r>
                      <a:r>
                        <a:rPr lang="ru-RU" sz="1200" b="0" i="1" dirty="0">
                          <a:solidFill>
                            <a:srgbClr val="FF0000"/>
                          </a:solidFill>
                          <a:latin typeface="Montserrat" panose="00000500000000000000" pitchFamily="2" charset="-52"/>
                        </a:rPr>
                        <a:t>-+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path path="rect">
                        <a:fillToRect l="100000" t="100000"/>
                      </a:path>
                      <a:tileRect r="-100000" b="-100000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40060">
                <a:tc>
                  <a:txBody>
                    <a:bodyPr/>
                    <a:lstStyle/>
                    <a:p>
                      <a:pPr algn="ctr"/>
                      <a:r>
                        <a:rPr lang="ru-RU" b="1" i="1" dirty="0">
                          <a:solidFill>
                            <a:schemeClr val="tx1"/>
                          </a:solidFill>
                          <a:latin typeface="Montserrat" panose="00000500000000000000" pitchFamily="2" charset="-52"/>
                        </a:rPr>
                        <a:t>5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path path="rect">
                        <a:fillToRect l="100000" t="100000"/>
                      </a:path>
                      <a:tileRect r="-100000" b="-10000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1" dirty="0">
                          <a:solidFill>
                            <a:schemeClr val="tx1"/>
                          </a:solidFill>
                          <a:latin typeface="Montserrat" panose="00000500000000000000" pitchFamily="2" charset="-52"/>
                        </a:rPr>
                        <a:t>Повышение мотивационной составляющей и благоприятной атмосферы в команде. </a:t>
                      </a:r>
                      <a:r>
                        <a:rPr lang="ru-RU" sz="1200" b="0" i="1" dirty="0">
                          <a:solidFill>
                            <a:srgbClr val="FF0000"/>
                          </a:solidFill>
                          <a:latin typeface="Montserrat" panose="00000500000000000000" pitchFamily="2" charset="-52"/>
                        </a:rPr>
                        <a:t>+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path path="rect">
                        <a:fillToRect l="100000" t="100000"/>
                      </a:path>
                      <a:tileRect r="-100000" b="-100000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572189708"/>
                  </a:ext>
                </a:extLst>
              </a:tr>
              <a:tr h="432048">
                <a:tc>
                  <a:txBody>
                    <a:bodyPr/>
                    <a:lstStyle/>
                    <a:p>
                      <a:pPr algn="ctr"/>
                      <a:r>
                        <a:rPr lang="ru-RU" b="1" i="1" dirty="0">
                          <a:solidFill>
                            <a:schemeClr val="tx1"/>
                          </a:solidFill>
                          <a:latin typeface="Montserrat" panose="00000500000000000000" pitchFamily="2" charset="-52"/>
                        </a:rPr>
                        <a:t>6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path path="rect">
                        <a:fillToRect l="100000" t="100000"/>
                      </a:path>
                      <a:tileRect r="-100000" b="-10000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1" dirty="0">
                          <a:solidFill>
                            <a:schemeClr val="tx1"/>
                          </a:solidFill>
                          <a:latin typeface="Montserrat" panose="00000500000000000000" pitchFamily="2" charset="-52"/>
                        </a:rPr>
                        <a:t>Успешное выступление на МС »Горный орел», КР, ЧР. </a:t>
                      </a:r>
                      <a:r>
                        <a:rPr lang="ru-RU" sz="1200" b="0" i="1" dirty="0">
                          <a:solidFill>
                            <a:srgbClr val="FF0000"/>
                          </a:solidFill>
                          <a:latin typeface="Montserrat" panose="00000500000000000000" pitchFamily="2" charset="-52"/>
                        </a:rPr>
                        <a:t>+-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path path="rect">
                        <a:fillToRect l="100000" t="100000"/>
                      </a:path>
                      <a:tileRect r="-100000" b="-100000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61373425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2299969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>
            <a:extLst>
              <a:ext uri="{FF2B5EF4-FFF2-40B4-BE49-F238E27FC236}">
                <a16:creationId xmlns:a16="http://schemas.microsoft.com/office/drawing/2014/main" id="{8493CCE0-4428-25B8-A876-14982D2DDE2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435151" y="-4"/>
            <a:ext cx="7713663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97EFC46B-B7C8-A257-7FF3-A11211F7A57B}"/>
              </a:ext>
            </a:extLst>
          </p:cNvPr>
          <p:cNvSpPr/>
          <p:nvPr/>
        </p:nvSpPr>
        <p:spPr>
          <a:xfrm rot="10800000">
            <a:off x="-6" y="-4"/>
            <a:ext cx="8172405" cy="5227048"/>
          </a:xfrm>
          <a:prstGeom prst="rect">
            <a:avLst/>
          </a:prstGeom>
          <a:gradFill>
            <a:gsLst>
              <a:gs pos="0">
                <a:schemeClr val="bg1">
                  <a:alpha val="0"/>
                </a:schemeClr>
              </a:gs>
              <a:gs pos="51604">
                <a:schemeClr val="bg1"/>
              </a:gs>
              <a:gs pos="26000">
                <a:schemeClr val="bg1">
                  <a:alpha val="60000"/>
                </a:schemeClr>
              </a:gs>
              <a:gs pos="100000">
                <a:schemeClr val="bg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9C4D1500-9C61-8B7D-C9AE-14812EB0E658}"/>
              </a:ext>
            </a:extLst>
          </p:cNvPr>
          <p:cNvSpPr/>
          <p:nvPr/>
        </p:nvSpPr>
        <p:spPr>
          <a:xfrm>
            <a:off x="341313" y="906565"/>
            <a:ext cx="4860757" cy="389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ru-RU" sz="2400" b="1" i="1" dirty="0">
                <a:solidFill>
                  <a:srgbClr val="002060"/>
                </a:solidFill>
                <a:latin typeface="Montserrat" panose="00000500000000000000" pitchFamily="2" charset="-52"/>
              </a:rPr>
              <a:t>БЛАГОДАРНОСТЬ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476761C-3C4B-0D49-401F-B67EAA6E9AEA}"/>
              </a:ext>
            </a:extLst>
          </p:cNvPr>
          <p:cNvSpPr txBox="1"/>
          <p:nvPr/>
        </p:nvSpPr>
        <p:spPr>
          <a:xfrm>
            <a:off x="341313" y="1435965"/>
            <a:ext cx="4860757" cy="26622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ru-RU" sz="1200" i="1" dirty="0">
                <a:latin typeface="Montserrat" panose="00000500000000000000" pitchFamily="2" charset="-52"/>
              </a:rPr>
              <a:t>Министерству спорта Российской Федерации</a:t>
            </a:r>
          </a:p>
          <a:p>
            <a:pPr>
              <a:spcBef>
                <a:spcPts val="600"/>
              </a:spcBef>
            </a:pPr>
            <a:r>
              <a:rPr lang="ru-RU" sz="1200" i="1" dirty="0">
                <a:latin typeface="Montserrat" panose="00000500000000000000" pitchFamily="2" charset="-52"/>
              </a:rPr>
              <a:t>Олимпийскому комитету России</a:t>
            </a:r>
          </a:p>
          <a:p>
            <a:pPr>
              <a:spcBef>
                <a:spcPts val="600"/>
              </a:spcBef>
            </a:pPr>
            <a:r>
              <a:rPr lang="ru-RU" sz="1200" i="1" dirty="0">
                <a:latin typeface="Montserrat" panose="00000500000000000000" pitchFamily="2" charset="-52"/>
              </a:rPr>
              <a:t>Центру спортивной подготовки Российской Федерации</a:t>
            </a:r>
          </a:p>
          <a:p>
            <a:pPr>
              <a:spcBef>
                <a:spcPts val="600"/>
              </a:spcBef>
            </a:pPr>
            <a:r>
              <a:rPr lang="ru-RU" sz="1200" i="1" dirty="0">
                <a:latin typeface="Montserrat" panose="00000500000000000000" pitchFamily="2" charset="-52"/>
              </a:rPr>
              <a:t>Центру спортивной медицины ФМБА России</a:t>
            </a:r>
          </a:p>
          <a:p>
            <a:pPr>
              <a:spcBef>
                <a:spcPts val="600"/>
              </a:spcBef>
            </a:pPr>
            <a:r>
              <a:rPr lang="ru-RU" sz="1200" i="1" dirty="0">
                <a:latin typeface="Montserrat" panose="00000500000000000000" pitchFamily="2" charset="-52"/>
              </a:rPr>
              <a:t>Федерации прыжков на лыжах с трамплина и лыжного двоеборья России</a:t>
            </a:r>
          </a:p>
          <a:p>
            <a:pPr>
              <a:spcBef>
                <a:spcPts val="600"/>
              </a:spcBef>
            </a:pPr>
            <a:r>
              <a:rPr lang="ru-RU" sz="1200" i="1" dirty="0">
                <a:latin typeface="Montserrat" panose="00000500000000000000" pitchFamily="2" charset="-52"/>
              </a:rPr>
              <a:t>Национальному центру спорта ВНИИФК</a:t>
            </a:r>
          </a:p>
          <a:p>
            <a:pPr>
              <a:spcBef>
                <a:spcPts val="600"/>
              </a:spcBef>
            </a:pPr>
            <a:r>
              <a:rPr lang="ru-RU" sz="1200" i="1" dirty="0">
                <a:latin typeface="Montserrat" panose="00000500000000000000" pitchFamily="2" charset="-52"/>
              </a:rPr>
              <a:t>Руководству спортивных комплексов «Снежинка» г. Чайковский, «Аист» г. Нижний Тагил, Фонду «Талант и успех» г. Сочи</a:t>
            </a:r>
          </a:p>
          <a:p>
            <a:pPr>
              <a:spcBef>
                <a:spcPts val="600"/>
              </a:spcBef>
            </a:pPr>
            <a:r>
              <a:rPr lang="ru-RU" sz="1200" i="1" dirty="0">
                <a:latin typeface="Montserrat" panose="00000500000000000000" pitchFamily="2" charset="-52"/>
              </a:rPr>
              <a:t>Чайковской академии физической культуры и спорта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77EB511F-7DF0-E376-E9DD-EDE2168DD595}"/>
              </a:ext>
            </a:extLst>
          </p:cNvPr>
          <p:cNvPicPr>
            <a:picLocks noChangeAspect="1"/>
          </p:cNvPicPr>
          <p:nvPr/>
        </p:nvPicPr>
        <p:blipFill>
          <a:blip r:embed="rId3">
            <a:biLevel thresh="25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40000"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149965" y="199599"/>
            <a:ext cx="638200" cy="638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863393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808DF679-FCF9-C4C7-C074-CC776A1EC1E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1"/>
            <a:ext cx="9144000" cy="5143500"/>
          </a:xfrm>
          <a:prstGeom prst="rect">
            <a:avLst/>
          </a:prstGeom>
        </p:spPr>
      </p:pic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BA144D28-B67F-FC63-CDDD-ACE5B5D3841B}"/>
              </a:ext>
            </a:extLst>
          </p:cNvPr>
          <p:cNvSpPr/>
          <p:nvPr/>
        </p:nvSpPr>
        <p:spPr>
          <a:xfrm rot="16200000">
            <a:off x="3442200" y="-3445087"/>
            <a:ext cx="2256716" cy="9146888"/>
          </a:xfrm>
          <a:prstGeom prst="rect">
            <a:avLst/>
          </a:prstGeom>
          <a:gradFill>
            <a:gsLst>
              <a:gs pos="17000">
                <a:srgbClr val="002060">
                  <a:alpha val="0"/>
                </a:srgbClr>
              </a:gs>
              <a:gs pos="40000">
                <a:srgbClr val="002060">
                  <a:alpha val="60000"/>
                </a:srgbClr>
              </a:gs>
              <a:gs pos="100000">
                <a:srgbClr val="002060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A4D224E6-F006-54A4-DAA2-9E307B5BB6A9}"/>
              </a:ext>
            </a:extLst>
          </p:cNvPr>
          <p:cNvSpPr/>
          <p:nvPr/>
        </p:nvSpPr>
        <p:spPr>
          <a:xfrm>
            <a:off x="431540" y="591530"/>
            <a:ext cx="4320697" cy="8831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ru-RU" sz="3200" b="1" i="1" dirty="0">
                <a:solidFill>
                  <a:schemeClr val="bg1"/>
                </a:solidFill>
                <a:latin typeface="Montserrat" panose="00000500000000000000" pitchFamily="2" charset="-52"/>
              </a:rPr>
              <a:t>БЛАГОДАРИМ</a:t>
            </a:r>
          </a:p>
          <a:p>
            <a:pPr>
              <a:lnSpc>
                <a:spcPct val="80000"/>
              </a:lnSpc>
            </a:pPr>
            <a:r>
              <a:rPr lang="ru-RU" sz="3200" b="1" i="1" dirty="0">
                <a:solidFill>
                  <a:schemeClr val="bg1"/>
                </a:solidFill>
                <a:latin typeface="Montserrat" panose="00000500000000000000" pitchFamily="2" charset="-52"/>
              </a:rPr>
              <a:t>ЗА ВНИМАНИЕ!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52C122D8-0953-8224-B001-68D816AA6C0F}"/>
              </a:ext>
            </a:extLst>
          </p:cNvPr>
          <p:cNvPicPr>
            <a:picLocks noChangeAspect="1"/>
          </p:cNvPicPr>
          <p:nvPr/>
        </p:nvPicPr>
        <p:blipFill>
          <a:blip r:embed="rId3">
            <a:biLevel thresh="25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40000"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064552" y="561268"/>
            <a:ext cx="638200" cy="638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571751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264803" y="978217"/>
            <a:ext cx="4320482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</a:pPr>
            <a:r>
              <a:rPr lang="ru-RU" sz="1100" i="1" dirty="0">
                <a:latin typeface="Montserrat" panose="00000500000000000000" pitchFamily="2" charset="-52"/>
              </a:rPr>
              <a:t>Главный тренер – </a:t>
            </a:r>
            <a:r>
              <a:rPr lang="ru-RU" sz="1100" b="1" i="1" dirty="0">
                <a:latin typeface="Montserrat" panose="00000500000000000000" pitchFamily="2" charset="-52"/>
              </a:rPr>
              <a:t>Плехов Е.Ю. </a:t>
            </a:r>
            <a:r>
              <a:rPr lang="ru-RU" sz="1100" i="1" dirty="0">
                <a:latin typeface="Montserrat" panose="00000500000000000000" pitchFamily="2" charset="-52"/>
              </a:rPr>
              <a:t>(ФГБУ ЦСП)</a:t>
            </a:r>
          </a:p>
          <a:p>
            <a:pPr>
              <a:spcBef>
                <a:spcPts val="600"/>
              </a:spcBef>
            </a:pPr>
            <a:r>
              <a:rPr lang="ru-RU" sz="1100" i="1" dirty="0">
                <a:latin typeface="Montserrat" panose="00000500000000000000" pitchFamily="2" charset="-52"/>
              </a:rPr>
              <a:t>Старший тренер (</a:t>
            </a:r>
            <a:r>
              <a:rPr lang="ru-RU" sz="1100" i="1" dirty="0" err="1">
                <a:latin typeface="Montserrat" panose="00000500000000000000" pitchFamily="2" charset="-52"/>
              </a:rPr>
              <a:t>осн</a:t>
            </a:r>
            <a:r>
              <a:rPr lang="ru-RU" sz="1100" i="1" dirty="0">
                <a:latin typeface="Montserrat" panose="00000500000000000000" pitchFamily="2" charset="-52"/>
              </a:rPr>
              <a:t>. состав) – </a:t>
            </a:r>
            <a:r>
              <a:rPr lang="ru-RU" sz="1100" b="1" i="1" dirty="0">
                <a:latin typeface="Montserrat" panose="00000500000000000000" pitchFamily="2" charset="-52"/>
              </a:rPr>
              <a:t>Шестоперов Р.Ю. </a:t>
            </a:r>
            <a:r>
              <a:rPr lang="ru-RU" sz="1100" i="1" dirty="0">
                <a:latin typeface="Montserrat" panose="00000500000000000000" pitchFamily="2" charset="-52"/>
              </a:rPr>
              <a:t>(ФГБУ ЦСП)</a:t>
            </a:r>
          </a:p>
          <a:p>
            <a:pPr>
              <a:spcBef>
                <a:spcPts val="600"/>
              </a:spcBef>
            </a:pPr>
            <a:r>
              <a:rPr lang="ru-RU" sz="1100" i="1" dirty="0">
                <a:latin typeface="Montserrat" panose="00000500000000000000" pitchFamily="2" charset="-52"/>
              </a:rPr>
              <a:t>Тренер (</a:t>
            </a:r>
            <a:r>
              <a:rPr lang="ru-RU" sz="1100" i="1" dirty="0" err="1">
                <a:latin typeface="Montserrat" panose="00000500000000000000" pitchFamily="2" charset="-52"/>
              </a:rPr>
              <a:t>осн</a:t>
            </a:r>
            <a:r>
              <a:rPr lang="ru-RU" sz="1100" i="1" dirty="0">
                <a:latin typeface="Montserrat" panose="00000500000000000000" pitchFamily="2" charset="-52"/>
              </a:rPr>
              <a:t>. состав) –</a:t>
            </a:r>
            <a:r>
              <a:rPr lang="en-US" sz="1100" i="1" dirty="0">
                <a:latin typeface="Montserrat" panose="00000500000000000000" pitchFamily="2" charset="-52"/>
              </a:rPr>
              <a:t> </a:t>
            </a:r>
            <a:r>
              <a:rPr lang="ru-RU" sz="1100" b="1" i="1" dirty="0">
                <a:latin typeface="Montserrat" panose="00000500000000000000" pitchFamily="2" charset="-52"/>
              </a:rPr>
              <a:t>Баринов М.В. </a:t>
            </a:r>
            <a:r>
              <a:rPr lang="ru-RU" sz="1100" i="1" dirty="0">
                <a:latin typeface="Montserrat" panose="00000500000000000000" pitchFamily="2" charset="-52"/>
              </a:rPr>
              <a:t>(ФГБУ ЦСП)</a:t>
            </a:r>
          </a:p>
          <a:p>
            <a:pPr>
              <a:spcBef>
                <a:spcPts val="600"/>
              </a:spcBef>
            </a:pPr>
            <a:r>
              <a:rPr lang="ru-RU" sz="1100" i="1" dirty="0">
                <a:latin typeface="Montserrat" panose="00000500000000000000" pitchFamily="2" charset="-52"/>
              </a:rPr>
              <a:t>Тренер (</a:t>
            </a:r>
            <a:r>
              <a:rPr lang="ru-RU" sz="1100" i="1" dirty="0" err="1">
                <a:latin typeface="Montserrat" panose="00000500000000000000" pitchFamily="2" charset="-52"/>
              </a:rPr>
              <a:t>осн</a:t>
            </a:r>
            <a:r>
              <a:rPr lang="ru-RU" sz="1100" i="1" dirty="0">
                <a:latin typeface="Montserrat" panose="00000500000000000000" pitchFamily="2" charset="-52"/>
              </a:rPr>
              <a:t>. состав) –</a:t>
            </a:r>
            <a:r>
              <a:rPr lang="en-US" sz="1100" i="1" dirty="0">
                <a:latin typeface="Montserrat" panose="00000500000000000000" pitchFamily="2" charset="-52"/>
              </a:rPr>
              <a:t> </a:t>
            </a:r>
            <a:r>
              <a:rPr lang="ru-RU" sz="1100" b="1" i="1" dirty="0">
                <a:latin typeface="Montserrat" panose="00000500000000000000" pitchFamily="2" charset="-52"/>
              </a:rPr>
              <a:t>Гаранин А.В. </a:t>
            </a:r>
            <a:r>
              <a:rPr lang="ru-RU" sz="1100" i="1" dirty="0">
                <a:latin typeface="Montserrat" panose="00000500000000000000" pitchFamily="2" charset="-52"/>
              </a:rPr>
              <a:t>(ФГБУ ЦСП)</a:t>
            </a:r>
          </a:p>
          <a:p>
            <a:pPr>
              <a:spcBef>
                <a:spcPts val="600"/>
              </a:spcBef>
            </a:pPr>
            <a:r>
              <a:rPr lang="ru-RU" sz="1100" i="1" dirty="0">
                <a:latin typeface="Montserrat" panose="00000500000000000000" pitchFamily="2" charset="-52"/>
              </a:rPr>
              <a:t>Тренер (</a:t>
            </a:r>
            <a:r>
              <a:rPr lang="ru-RU" sz="1100" i="1" dirty="0" err="1">
                <a:latin typeface="Montserrat" panose="00000500000000000000" pitchFamily="2" charset="-52"/>
              </a:rPr>
              <a:t>осн</a:t>
            </a:r>
            <a:r>
              <a:rPr lang="ru-RU" sz="1100" i="1" dirty="0">
                <a:latin typeface="Montserrat" panose="00000500000000000000" pitchFamily="2" charset="-52"/>
              </a:rPr>
              <a:t>. состав) –</a:t>
            </a:r>
            <a:r>
              <a:rPr lang="en-US" sz="1100" i="1" dirty="0">
                <a:latin typeface="Montserrat" panose="00000500000000000000" pitchFamily="2" charset="-52"/>
              </a:rPr>
              <a:t> </a:t>
            </a:r>
            <a:r>
              <a:rPr lang="ru-RU" sz="1100" b="1" i="1" dirty="0">
                <a:latin typeface="Montserrat" panose="00000500000000000000" pitchFamily="2" charset="-52"/>
              </a:rPr>
              <a:t>Горностаев Р.М.</a:t>
            </a:r>
            <a:r>
              <a:rPr lang="ru-RU" sz="1100" i="1" dirty="0">
                <a:latin typeface="Montserrat" panose="00000500000000000000" pitchFamily="2" charset="-52"/>
              </a:rPr>
              <a:t>(ФГБУ ЦСП)</a:t>
            </a:r>
          </a:p>
          <a:p>
            <a:pPr>
              <a:spcBef>
                <a:spcPts val="600"/>
              </a:spcBef>
            </a:pPr>
            <a:r>
              <a:rPr lang="ru-RU" sz="1100" i="1" dirty="0">
                <a:latin typeface="Montserrat" panose="00000500000000000000" pitchFamily="2" charset="-52"/>
              </a:rPr>
              <a:t> Аналитик (</a:t>
            </a:r>
            <a:r>
              <a:rPr lang="ru-RU" sz="1100" i="1" dirty="0" err="1">
                <a:latin typeface="Montserrat" panose="00000500000000000000" pitchFamily="2" charset="-52"/>
              </a:rPr>
              <a:t>осн</a:t>
            </a:r>
            <a:r>
              <a:rPr lang="ru-RU" sz="1100" i="1" dirty="0">
                <a:latin typeface="Montserrat" panose="00000500000000000000" pitchFamily="2" charset="-52"/>
              </a:rPr>
              <a:t>. состав) – </a:t>
            </a:r>
            <a:r>
              <a:rPr lang="ru-RU" sz="1100" b="1" i="1" dirty="0">
                <a:latin typeface="Montserrat" panose="00000500000000000000" pitchFamily="2" charset="-52"/>
              </a:rPr>
              <a:t>Тихонова С.Д. </a:t>
            </a:r>
            <a:r>
              <a:rPr lang="ru-RU" sz="1100" i="1" dirty="0">
                <a:latin typeface="Montserrat" panose="00000500000000000000" pitchFamily="2" charset="-52"/>
              </a:rPr>
              <a:t>(ФГБУ ЦСП)</a:t>
            </a:r>
          </a:p>
          <a:p>
            <a:pPr>
              <a:spcBef>
                <a:spcPts val="600"/>
              </a:spcBef>
            </a:pPr>
            <a:r>
              <a:rPr lang="ru-RU" sz="1100" i="1" dirty="0">
                <a:latin typeface="Montserrat" panose="00000500000000000000" pitchFamily="2" charset="-52"/>
              </a:rPr>
              <a:t>Начальник команды – </a:t>
            </a:r>
            <a:r>
              <a:rPr lang="ru-RU" sz="1100" b="1" i="1" dirty="0">
                <a:latin typeface="Montserrat" panose="00000500000000000000" pitchFamily="2" charset="-52"/>
              </a:rPr>
              <a:t>Воробей М.Б. </a:t>
            </a:r>
            <a:r>
              <a:rPr lang="ru-RU" sz="1100" i="1" dirty="0">
                <a:latin typeface="Montserrat" panose="00000500000000000000" pitchFamily="2" charset="-52"/>
              </a:rPr>
              <a:t>(ФГБУ ЦСП)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58B0626F-FAA7-494B-992B-0C2B63DB823E}"/>
              </a:ext>
            </a:extLst>
          </p:cNvPr>
          <p:cNvSpPr/>
          <p:nvPr/>
        </p:nvSpPr>
        <p:spPr>
          <a:xfrm>
            <a:off x="251520" y="283885"/>
            <a:ext cx="8461376" cy="68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ru-RU" sz="2400" b="1" i="1" dirty="0">
                <a:latin typeface="Montserrat" panose="00000500000000000000" pitchFamily="2" charset="-52"/>
              </a:rPr>
              <a:t>ТРЕНЕРЫ И СПЕЦИАЛИСТЫ КОМАНДЫ</a:t>
            </a:r>
          </a:p>
          <a:p>
            <a:pPr>
              <a:lnSpc>
                <a:spcPct val="80000"/>
              </a:lnSpc>
            </a:pPr>
            <a:r>
              <a:rPr lang="ru-RU" sz="2400" b="1" i="1" dirty="0">
                <a:latin typeface="Montserrat" panose="00000500000000000000" pitchFamily="2" charset="-52"/>
              </a:rPr>
              <a:t>(женский состав)</a:t>
            </a: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C7CDC1FE-EA7A-97A1-6C13-E08EC3F501D6}"/>
              </a:ext>
            </a:extLst>
          </p:cNvPr>
          <p:cNvSpPr/>
          <p:nvPr/>
        </p:nvSpPr>
        <p:spPr>
          <a:xfrm>
            <a:off x="4572000" y="978217"/>
            <a:ext cx="4352200" cy="18312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</a:pPr>
            <a:r>
              <a:rPr lang="ru-RU" sz="1100" i="1" dirty="0">
                <a:latin typeface="Montserrat" panose="00000500000000000000" pitchFamily="2" charset="-52"/>
              </a:rPr>
              <a:t>Техник по подготовке спортивного инвентаря – </a:t>
            </a:r>
            <a:r>
              <a:rPr lang="ru-RU" sz="1100" b="1" i="1" dirty="0" err="1">
                <a:latin typeface="Montserrat" panose="00000500000000000000" pitchFamily="2" charset="-52"/>
              </a:rPr>
              <a:t>Негребецкий</a:t>
            </a:r>
            <a:r>
              <a:rPr lang="ru-RU" sz="1100" b="1" i="1" dirty="0">
                <a:latin typeface="Montserrat" panose="00000500000000000000" pitchFamily="2" charset="-52"/>
              </a:rPr>
              <a:t> В.О. </a:t>
            </a:r>
            <a:r>
              <a:rPr lang="ru-RU" sz="1100" i="1" dirty="0">
                <a:latin typeface="Montserrat" panose="00000500000000000000" pitchFamily="2" charset="-52"/>
              </a:rPr>
              <a:t>(ФГБУ ЦСП)</a:t>
            </a:r>
          </a:p>
          <a:p>
            <a:pPr>
              <a:spcBef>
                <a:spcPts val="600"/>
              </a:spcBef>
            </a:pPr>
            <a:r>
              <a:rPr lang="ru-RU" sz="1100" i="1" dirty="0">
                <a:latin typeface="Montserrat" panose="00000500000000000000" pitchFamily="2" charset="-52"/>
              </a:rPr>
              <a:t>Специалист по подготовке спортивного инвентаря – </a:t>
            </a:r>
            <a:r>
              <a:rPr lang="ru-RU" sz="1100" b="1" i="1" dirty="0" err="1">
                <a:latin typeface="Montserrat" panose="00000500000000000000" pitchFamily="2" charset="-52"/>
              </a:rPr>
              <a:t>Хазетдинов</a:t>
            </a:r>
            <a:r>
              <a:rPr lang="ru-RU" sz="1100" b="1" i="1" dirty="0">
                <a:latin typeface="Montserrat" panose="00000500000000000000" pitchFamily="2" charset="-52"/>
              </a:rPr>
              <a:t> И.Р. </a:t>
            </a:r>
            <a:r>
              <a:rPr lang="ru-RU" sz="1100" i="1" dirty="0">
                <a:latin typeface="Montserrat" panose="00000500000000000000" pitchFamily="2" charset="-52"/>
              </a:rPr>
              <a:t>(ФГБУ ЦСП)</a:t>
            </a:r>
          </a:p>
          <a:p>
            <a:pPr>
              <a:spcBef>
                <a:spcPts val="600"/>
              </a:spcBef>
            </a:pPr>
            <a:r>
              <a:rPr lang="ru-RU" sz="1100" i="1" dirty="0">
                <a:latin typeface="Montserrat" panose="00000500000000000000" pitchFamily="2" charset="-52"/>
              </a:rPr>
              <a:t>Врач</a:t>
            </a:r>
            <a:r>
              <a:rPr lang="ru-RU" sz="1100" b="1" i="1" dirty="0">
                <a:latin typeface="Montserrat" panose="00000500000000000000" pitchFamily="2" charset="-52"/>
              </a:rPr>
              <a:t> </a:t>
            </a:r>
            <a:r>
              <a:rPr lang="ru-RU" sz="1100" i="1" dirty="0">
                <a:latin typeface="Montserrat" panose="00000500000000000000" pitchFamily="2" charset="-52"/>
              </a:rPr>
              <a:t>– </a:t>
            </a:r>
            <a:r>
              <a:rPr lang="ru-RU" sz="1100" b="1" i="1" dirty="0">
                <a:latin typeface="Montserrat" panose="00000500000000000000" pitchFamily="2" charset="-52"/>
              </a:rPr>
              <a:t>Виноградов И.А. </a:t>
            </a:r>
            <a:r>
              <a:rPr lang="ru-RU" sz="1100" i="1" dirty="0">
                <a:latin typeface="Montserrat" panose="00000500000000000000" pitchFamily="2" charset="-52"/>
              </a:rPr>
              <a:t>(ФМБА)</a:t>
            </a:r>
          </a:p>
          <a:p>
            <a:pPr>
              <a:spcBef>
                <a:spcPts val="600"/>
              </a:spcBef>
            </a:pPr>
            <a:r>
              <a:rPr lang="ru-RU" sz="1100" i="1" dirty="0">
                <a:latin typeface="Montserrat" panose="00000500000000000000" pitchFamily="2" charset="-52"/>
              </a:rPr>
              <a:t>Массажист/физиотерапевт – </a:t>
            </a:r>
            <a:r>
              <a:rPr lang="ru-RU" sz="1100" b="1" i="1" dirty="0">
                <a:latin typeface="Montserrat" panose="00000500000000000000" pitchFamily="2" charset="-52"/>
              </a:rPr>
              <a:t>Пучкова И.Б. </a:t>
            </a:r>
            <a:r>
              <a:rPr lang="ru-RU" sz="1100" i="1" dirty="0">
                <a:latin typeface="Montserrat" panose="00000500000000000000" pitchFamily="2" charset="-52"/>
              </a:rPr>
              <a:t>(ФМБА) </a:t>
            </a:r>
          </a:p>
          <a:p>
            <a:pPr>
              <a:spcBef>
                <a:spcPts val="600"/>
              </a:spcBef>
            </a:pPr>
            <a:r>
              <a:rPr lang="ru-RU" sz="1100" i="1" dirty="0">
                <a:latin typeface="Montserrat" panose="00000500000000000000" pitchFamily="2" charset="-52"/>
              </a:rPr>
              <a:t>Администратор – </a:t>
            </a:r>
            <a:r>
              <a:rPr lang="ru-RU" sz="1100" b="1" i="1" dirty="0">
                <a:latin typeface="Montserrat" panose="00000500000000000000" pitchFamily="2" charset="-52"/>
              </a:rPr>
              <a:t>Ковалев П.В. </a:t>
            </a:r>
            <a:r>
              <a:rPr lang="ru-RU" sz="1100" i="1" dirty="0">
                <a:latin typeface="Montserrat" panose="00000500000000000000" pitchFamily="2" charset="-52"/>
              </a:rPr>
              <a:t>(ФГБУ ЦСП)</a:t>
            </a:r>
          </a:p>
          <a:p>
            <a:pPr>
              <a:spcBef>
                <a:spcPts val="600"/>
              </a:spcBef>
            </a:pPr>
            <a:r>
              <a:rPr lang="ru-RU" sz="1100" i="1" dirty="0">
                <a:latin typeface="Montserrat" panose="00000500000000000000" pitchFamily="2" charset="-52"/>
              </a:rPr>
              <a:t>Администратор – </a:t>
            </a:r>
            <a:r>
              <a:rPr lang="ru-RU" sz="1100" b="1" i="1" dirty="0">
                <a:latin typeface="Montserrat" panose="00000500000000000000" pitchFamily="2" charset="-52"/>
              </a:rPr>
              <a:t>Косенко А.В. </a:t>
            </a:r>
            <a:r>
              <a:rPr lang="ru-RU" sz="1100" i="1" dirty="0">
                <a:latin typeface="Montserrat" panose="00000500000000000000" pitchFamily="2" charset="-52"/>
              </a:rPr>
              <a:t>(ФГБУ ЦСП)</a:t>
            </a:r>
          </a:p>
        </p:txBody>
      </p:sp>
      <p:pic>
        <p:nvPicPr>
          <p:cNvPr id="8" name="Рисунок 5">
            <a:extLst>
              <a:ext uri="{FF2B5EF4-FFF2-40B4-BE49-F238E27FC236}">
                <a16:creationId xmlns:a16="http://schemas.microsoft.com/office/drawing/2014/main" id="{0C3D6DBE-0544-6ACF-0BC1-50FC2F1FDA82}"/>
              </a:ext>
            </a:extLst>
          </p:cNvPr>
          <p:cNvPicPr>
            <a:picLocks noGrp="1" noChangeAspect="1"/>
          </p:cNvPicPr>
          <p:nvPr/>
        </p:nvPicPr>
        <p:blipFill>
          <a:blip r:embed="rId2"/>
          <a:stretch/>
        </p:blipFill>
        <p:spPr bwMode="auto">
          <a:xfrm>
            <a:off x="8068721" y="177893"/>
            <a:ext cx="968976" cy="659906"/>
          </a:xfrm>
          <a:prstGeom prst="rect">
            <a:avLst/>
          </a:prstGeom>
          <a:noFill/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FEF55544-D0FF-F74D-DBD9-0F2EEB9D0B2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47670" y="3047466"/>
            <a:ext cx="3699505" cy="20809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906807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445FC694-2EC2-26A8-466E-6F452300D91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9143999" cy="5143500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49467B52-0C83-CCAB-7A21-50CAA6D907B5}"/>
              </a:ext>
            </a:extLst>
          </p:cNvPr>
          <p:cNvSpPr/>
          <p:nvPr/>
        </p:nvSpPr>
        <p:spPr>
          <a:xfrm>
            <a:off x="341313" y="283885"/>
            <a:ext cx="8461376" cy="9312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ru-RU" sz="2400" b="1" i="1" dirty="0">
                <a:latin typeface="Montserrat" panose="00000500000000000000" pitchFamily="2" charset="-52"/>
              </a:rPr>
              <a:t>СОСТАВ СБОРНОЙ КОМАНДЫ</a:t>
            </a:r>
          </a:p>
          <a:p>
            <a:pPr>
              <a:lnSpc>
                <a:spcPct val="80000"/>
              </a:lnSpc>
            </a:pPr>
            <a:r>
              <a:rPr lang="ru-RU" sz="2400" b="1" i="1" dirty="0">
                <a:latin typeface="Montserrat" panose="00000500000000000000" pitchFamily="2" charset="-52"/>
              </a:rPr>
              <a:t>В СПОРТИВНОМ СЕЗОНЕ 2025/2026</a:t>
            </a:r>
          </a:p>
          <a:p>
            <a:pPr>
              <a:lnSpc>
                <a:spcPct val="80000"/>
              </a:lnSpc>
            </a:pPr>
            <a:r>
              <a:rPr lang="ru-RU" sz="2000" i="1" dirty="0">
                <a:latin typeface="Montserrat" panose="00000500000000000000" pitchFamily="2" charset="-52"/>
              </a:rPr>
              <a:t>(женский состав)</a:t>
            </a:r>
            <a:endParaRPr lang="ru-RU" i="1" dirty="0">
              <a:latin typeface="Montserrat" panose="00000500000000000000" pitchFamily="2" charset="-52"/>
            </a:endParaRPr>
          </a:p>
        </p:txBody>
      </p:sp>
      <p:pic>
        <p:nvPicPr>
          <p:cNvPr id="3" name="Рисунок 5">
            <a:extLst>
              <a:ext uri="{FF2B5EF4-FFF2-40B4-BE49-F238E27FC236}">
                <a16:creationId xmlns:a16="http://schemas.microsoft.com/office/drawing/2014/main" id="{808AD502-11E8-4249-530A-2AC4FE48B459}"/>
              </a:ext>
            </a:extLst>
          </p:cNvPr>
          <p:cNvPicPr>
            <a:picLocks noGrp="1" noChangeAspect="1"/>
          </p:cNvPicPr>
          <p:nvPr/>
        </p:nvPicPr>
        <p:blipFill>
          <a:blip r:embed="rId3"/>
          <a:stretch/>
        </p:blipFill>
        <p:spPr bwMode="auto">
          <a:xfrm>
            <a:off x="8068721" y="177893"/>
            <a:ext cx="968976" cy="659906"/>
          </a:xfrm>
          <a:prstGeom prst="rect">
            <a:avLst/>
          </a:prstGeom>
          <a:noFill/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047732AC-8916-F9D9-B049-46B41CD67898}"/>
              </a:ext>
            </a:extLst>
          </p:cNvPr>
          <p:cNvSpPr/>
          <p:nvPr/>
        </p:nvSpPr>
        <p:spPr>
          <a:xfrm>
            <a:off x="308269" y="1177908"/>
            <a:ext cx="5973921" cy="2468693"/>
          </a:xfrm>
          <a:prstGeom prst="rect">
            <a:avLst/>
          </a:prstGeom>
          <a:solidFill>
            <a:srgbClr val="00206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09C3523A-DA28-6C9E-3C8F-E6CC43267211}"/>
              </a:ext>
            </a:extLst>
          </p:cNvPr>
          <p:cNvSpPr/>
          <p:nvPr/>
        </p:nvSpPr>
        <p:spPr>
          <a:xfrm>
            <a:off x="341311" y="1215166"/>
            <a:ext cx="7264810" cy="24314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i="1" dirty="0">
                <a:solidFill>
                  <a:schemeClr val="bg1"/>
                </a:solidFill>
                <a:latin typeface="Montserrat" panose="00000500000000000000" pitchFamily="2" charset="-52"/>
              </a:rPr>
              <a:t>ОСНОВНОЙ СОСТАВ</a:t>
            </a:r>
          </a:p>
          <a:p>
            <a:r>
              <a:rPr lang="ru-RU" sz="400" b="1" i="1" dirty="0">
                <a:solidFill>
                  <a:schemeClr val="bg1"/>
                </a:solidFill>
                <a:latin typeface="Montserrat" panose="00000500000000000000" pitchFamily="2" charset="-52"/>
              </a:rPr>
              <a:t> </a:t>
            </a:r>
          </a:p>
          <a:p>
            <a:r>
              <a:rPr lang="ru-RU" sz="1200" i="1" dirty="0">
                <a:solidFill>
                  <a:schemeClr val="bg1"/>
                </a:solidFill>
                <a:latin typeface="Montserrat" panose="00000500000000000000" pitchFamily="2" charset="-52"/>
              </a:rPr>
              <a:t>1. Прокопьева Кристина (2000) - Н. Тагил</a:t>
            </a:r>
            <a:r>
              <a:rPr lang="en-US" sz="1200" i="1" dirty="0">
                <a:solidFill>
                  <a:schemeClr val="bg1"/>
                </a:solidFill>
                <a:latin typeface="Montserrat" panose="00000500000000000000" pitchFamily="2" charset="-52"/>
              </a:rPr>
              <a:t> - </a:t>
            </a:r>
            <a:r>
              <a:rPr lang="ru-RU" sz="1200" i="1" dirty="0">
                <a:solidFill>
                  <a:srgbClr val="FF0000"/>
                </a:solidFill>
                <a:latin typeface="Montserrat" panose="00000500000000000000" pitchFamily="2" charset="-52"/>
              </a:rPr>
              <a:t>травма</a:t>
            </a:r>
            <a:r>
              <a:rPr lang="ru-RU" sz="1200" i="1" dirty="0">
                <a:solidFill>
                  <a:schemeClr val="bg1"/>
                </a:solidFill>
                <a:latin typeface="Montserrat" panose="00000500000000000000" pitchFamily="2" charset="-52"/>
              </a:rPr>
              <a:t> </a:t>
            </a:r>
          </a:p>
          <a:p>
            <a:r>
              <a:rPr lang="ru-RU" sz="1200" i="1" dirty="0">
                <a:solidFill>
                  <a:schemeClr val="bg1"/>
                </a:solidFill>
                <a:latin typeface="Montserrat" panose="00000500000000000000" pitchFamily="2" charset="-52"/>
              </a:rPr>
              <a:t>2. Кустова Александра (1998) - Магадан - </a:t>
            </a:r>
            <a:r>
              <a:rPr lang="ru-RU" sz="1200" i="1" dirty="0">
                <a:solidFill>
                  <a:srgbClr val="FF0000"/>
                </a:solidFill>
                <a:latin typeface="Montserrat" panose="00000500000000000000" pitchFamily="2" charset="-52"/>
              </a:rPr>
              <a:t>травма</a:t>
            </a:r>
          </a:p>
          <a:p>
            <a:r>
              <a:rPr lang="ru-RU" sz="1200" i="1" dirty="0">
                <a:solidFill>
                  <a:schemeClr val="bg1"/>
                </a:solidFill>
                <a:latin typeface="Montserrat" panose="00000500000000000000" pitchFamily="2" charset="-52"/>
              </a:rPr>
              <a:t>3. Кручинина Кристина (2004) - С. Петербург  - </a:t>
            </a:r>
            <a:r>
              <a:rPr lang="ru-RU" sz="1200" i="1" dirty="0">
                <a:solidFill>
                  <a:srgbClr val="FF0000"/>
                </a:solidFill>
                <a:latin typeface="Montserrat" panose="00000500000000000000" pitchFamily="2" charset="-52"/>
              </a:rPr>
              <a:t>временно отстранённая </a:t>
            </a:r>
            <a:endParaRPr lang="en-US" sz="1200" i="1" dirty="0">
              <a:solidFill>
                <a:srgbClr val="FF0000"/>
              </a:solidFill>
              <a:latin typeface="Montserrat" panose="00000500000000000000" pitchFamily="2" charset="-52"/>
            </a:endParaRPr>
          </a:p>
          <a:p>
            <a:r>
              <a:rPr lang="en-US" sz="1200" i="1" dirty="0">
                <a:solidFill>
                  <a:schemeClr val="bg1"/>
                </a:solidFill>
                <a:latin typeface="Montserrat" panose="00000500000000000000" pitchFamily="2" charset="-52"/>
              </a:rPr>
              <a:t>4</a:t>
            </a:r>
            <a:r>
              <a:rPr lang="ru-RU" sz="1200" i="1" dirty="0">
                <a:solidFill>
                  <a:schemeClr val="bg1"/>
                </a:solidFill>
                <a:latin typeface="Montserrat" panose="00000500000000000000" pitchFamily="2" charset="-52"/>
              </a:rPr>
              <a:t>. </a:t>
            </a:r>
            <a:r>
              <a:rPr lang="ru-RU" sz="1200" i="1" dirty="0" err="1">
                <a:solidFill>
                  <a:schemeClr val="bg1"/>
                </a:solidFill>
                <a:latin typeface="Montserrat" panose="00000500000000000000" pitchFamily="2" charset="-52"/>
              </a:rPr>
              <a:t>Махиня</a:t>
            </a:r>
            <a:r>
              <a:rPr lang="ru-RU" sz="1200" i="1" dirty="0">
                <a:solidFill>
                  <a:schemeClr val="bg1"/>
                </a:solidFill>
                <a:latin typeface="Montserrat" panose="00000500000000000000" pitchFamily="2" charset="-52"/>
              </a:rPr>
              <a:t> Ирма (2002) - Сочи</a:t>
            </a:r>
          </a:p>
          <a:p>
            <a:r>
              <a:rPr lang="ru-RU" sz="1200" i="1" dirty="0">
                <a:solidFill>
                  <a:schemeClr val="bg1"/>
                </a:solidFill>
                <a:latin typeface="Montserrat" panose="00000500000000000000" pitchFamily="2" charset="-52"/>
              </a:rPr>
              <a:t>5. </a:t>
            </a:r>
            <a:r>
              <a:rPr lang="ru-RU" sz="1200" i="1" dirty="0" err="1">
                <a:solidFill>
                  <a:schemeClr val="bg1"/>
                </a:solidFill>
                <a:latin typeface="Montserrat" panose="00000500000000000000" pitchFamily="2" charset="-52"/>
              </a:rPr>
              <a:t>Каблукова</a:t>
            </a:r>
            <a:r>
              <a:rPr lang="ru-RU" sz="1200" i="1" dirty="0">
                <a:solidFill>
                  <a:schemeClr val="bg1"/>
                </a:solidFill>
                <a:latin typeface="Montserrat" panose="00000500000000000000" pitchFamily="2" charset="-52"/>
              </a:rPr>
              <a:t> Ксения (1998) - </a:t>
            </a:r>
            <a:r>
              <a:rPr lang="ru-RU" sz="1200" i="1" dirty="0" err="1">
                <a:solidFill>
                  <a:schemeClr val="bg1"/>
                </a:solidFill>
                <a:latin typeface="Montserrat" panose="00000500000000000000" pitchFamily="2" charset="-52"/>
              </a:rPr>
              <a:t>Мос</a:t>
            </a:r>
            <a:r>
              <a:rPr lang="ru-RU" sz="1200" i="1" dirty="0">
                <a:solidFill>
                  <a:schemeClr val="bg1"/>
                </a:solidFill>
                <a:latin typeface="Montserrat" panose="00000500000000000000" pitchFamily="2" charset="-52"/>
              </a:rPr>
              <a:t>. Область</a:t>
            </a:r>
          </a:p>
          <a:p>
            <a:r>
              <a:rPr lang="ru-RU" sz="1200" i="1" dirty="0">
                <a:solidFill>
                  <a:schemeClr val="bg1"/>
                </a:solidFill>
                <a:latin typeface="Montserrat" panose="00000500000000000000" pitchFamily="2" charset="-52"/>
              </a:rPr>
              <a:t>6. Римденок Валерия (2005) - С. Петербург</a:t>
            </a:r>
          </a:p>
          <a:p>
            <a:r>
              <a:rPr lang="ru-RU" sz="1200" i="1" dirty="0">
                <a:solidFill>
                  <a:schemeClr val="bg1"/>
                </a:solidFill>
                <a:latin typeface="Montserrat" panose="00000500000000000000" pitchFamily="2" charset="-52"/>
              </a:rPr>
              <a:t>7. Поляничко Анна (2004) - С. Петербург</a:t>
            </a:r>
          </a:p>
          <a:p>
            <a:r>
              <a:rPr lang="ru-RU" sz="1200" i="1" dirty="0">
                <a:solidFill>
                  <a:schemeClr val="bg1"/>
                </a:solidFill>
                <a:latin typeface="Montserrat" panose="00000500000000000000" pitchFamily="2" charset="-52"/>
              </a:rPr>
              <a:t>8. Мохова Елизавета (2003) - Магадан</a:t>
            </a:r>
          </a:p>
          <a:p>
            <a:r>
              <a:rPr lang="ru-RU" sz="1200" i="1" dirty="0">
                <a:solidFill>
                  <a:schemeClr val="bg1"/>
                </a:solidFill>
                <a:latin typeface="Montserrat" panose="00000500000000000000" pitchFamily="2" charset="-52"/>
              </a:rPr>
              <a:t>9. Колясникова Валерия (2003) - Магадан</a:t>
            </a:r>
          </a:p>
          <a:p>
            <a:r>
              <a:rPr lang="ru-RU" sz="1200" i="1" dirty="0">
                <a:solidFill>
                  <a:schemeClr val="bg1"/>
                </a:solidFill>
                <a:latin typeface="Montserrat" panose="00000500000000000000" pitchFamily="2" charset="-52"/>
              </a:rPr>
              <a:t>10. Рогалева София (2008) - Чайковский</a:t>
            </a:r>
          </a:p>
          <a:p>
            <a:r>
              <a:rPr lang="ru-RU" sz="1200" i="1" dirty="0">
                <a:solidFill>
                  <a:schemeClr val="bg1"/>
                </a:solidFill>
                <a:latin typeface="Montserrat" panose="00000500000000000000" pitchFamily="2" charset="-52"/>
              </a:rPr>
              <a:t>11. </a:t>
            </a:r>
            <a:r>
              <a:rPr lang="ru-RU" sz="1200" i="1" dirty="0" err="1">
                <a:solidFill>
                  <a:schemeClr val="bg1"/>
                </a:solidFill>
                <a:latin typeface="Montserrat" panose="00000500000000000000" pitchFamily="2" charset="-52"/>
              </a:rPr>
              <a:t>Скоробогатых</a:t>
            </a:r>
            <a:r>
              <a:rPr lang="ru-RU" sz="1200" i="1" dirty="0">
                <a:solidFill>
                  <a:schemeClr val="bg1"/>
                </a:solidFill>
                <a:latin typeface="Montserrat" panose="00000500000000000000" pitchFamily="2" charset="-52"/>
              </a:rPr>
              <a:t> Эмилия (2008) - Чайковский</a:t>
            </a:r>
          </a:p>
        </p:txBody>
      </p:sp>
    </p:spTree>
    <p:extLst>
      <p:ext uri="{BB962C8B-B14F-4D97-AF65-F5344CB8AC3E}">
        <p14:creationId xmlns:p14="http://schemas.microsoft.com/office/powerpoint/2010/main" val="248842568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Прямая соединительная линия 9"/>
          <p:cNvCxnSpPr/>
          <p:nvPr/>
        </p:nvCxnSpPr>
        <p:spPr>
          <a:xfrm>
            <a:off x="0" y="1364171"/>
            <a:ext cx="9144000" cy="0"/>
          </a:xfrm>
          <a:prstGeom prst="line">
            <a:avLst/>
          </a:prstGeom>
          <a:ln w="9525">
            <a:solidFill>
              <a:srgbClr val="00206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Прямоугольник 11"/>
          <p:cNvSpPr/>
          <p:nvPr/>
        </p:nvSpPr>
        <p:spPr>
          <a:xfrm>
            <a:off x="337627" y="1221600"/>
            <a:ext cx="315035" cy="315035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latin typeface="Proxima Nova ExCn Rg" panose="02000506030000020004" pitchFamily="2" charset="0"/>
              </a:rPr>
              <a:t>1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2039" y="1221600"/>
            <a:ext cx="315035" cy="315035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latin typeface="Proxima Nova ExCn Rg" panose="02000506030000020004" pitchFamily="2" charset="0"/>
              </a:rPr>
              <a:t>3</a:t>
            </a:r>
          </a:p>
        </p:txBody>
      </p:sp>
      <p:cxnSp>
        <p:nvCxnSpPr>
          <p:cNvPr id="25" name="Прямая соединительная линия 24">
            <a:extLst>
              <a:ext uri="{FF2B5EF4-FFF2-40B4-BE49-F238E27FC236}">
                <a16:creationId xmlns:a16="http://schemas.microsoft.com/office/drawing/2014/main" id="{960CB984-544E-C40F-5592-BA1E21A7D834}"/>
              </a:ext>
            </a:extLst>
          </p:cNvPr>
          <p:cNvCxnSpPr/>
          <p:nvPr/>
        </p:nvCxnSpPr>
        <p:spPr>
          <a:xfrm>
            <a:off x="0" y="3164669"/>
            <a:ext cx="9144000" cy="0"/>
          </a:xfrm>
          <a:prstGeom prst="line">
            <a:avLst/>
          </a:prstGeom>
          <a:ln w="9525">
            <a:solidFill>
              <a:srgbClr val="00206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Прямоугольник 25">
            <a:extLst>
              <a:ext uri="{FF2B5EF4-FFF2-40B4-BE49-F238E27FC236}">
                <a16:creationId xmlns:a16="http://schemas.microsoft.com/office/drawing/2014/main" id="{BD3CA9B2-99E8-8DAB-D16E-8C7C311248D3}"/>
              </a:ext>
            </a:extLst>
          </p:cNvPr>
          <p:cNvSpPr/>
          <p:nvPr/>
        </p:nvSpPr>
        <p:spPr>
          <a:xfrm>
            <a:off x="337627" y="3007151"/>
            <a:ext cx="315035" cy="315035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latin typeface="Proxima Nova ExCn Rg" panose="02000506030000020004" pitchFamily="2" charset="0"/>
              </a:rPr>
              <a:t>2</a:t>
            </a:r>
          </a:p>
        </p:txBody>
      </p:sp>
      <p:sp>
        <p:nvSpPr>
          <p:cNvPr id="28" name="Прямоугольник 27">
            <a:extLst>
              <a:ext uri="{FF2B5EF4-FFF2-40B4-BE49-F238E27FC236}">
                <a16:creationId xmlns:a16="http://schemas.microsoft.com/office/drawing/2014/main" id="{5F3A3446-E7AD-341C-7524-38843A064F48}"/>
              </a:ext>
            </a:extLst>
          </p:cNvPr>
          <p:cNvSpPr/>
          <p:nvPr/>
        </p:nvSpPr>
        <p:spPr>
          <a:xfrm>
            <a:off x="4932040" y="3007150"/>
            <a:ext cx="315035" cy="315035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latin typeface="Proxima Nova ExCn Rg" panose="02000506030000020004" pitchFamily="2" charset="0"/>
              </a:rPr>
              <a:t>4</a:t>
            </a:r>
          </a:p>
        </p:txBody>
      </p:sp>
      <p:sp>
        <p:nvSpPr>
          <p:cNvPr id="36" name="Прямоугольник 35">
            <a:extLst>
              <a:ext uri="{FF2B5EF4-FFF2-40B4-BE49-F238E27FC236}">
                <a16:creationId xmlns:a16="http://schemas.microsoft.com/office/drawing/2014/main" id="{87AFA084-B238-961F-D895-4EB144EDF0FC}"/>
              </a:ext>
            </a:extLst>
          </p:cNvPr>
          <p:cNvSpPr/>
          <p:nvPr/>
        </p:nvSpPr>
        <p:spPr>
          <a:xfrm>
            <a:off x="341312" y="1600124"/>
            <a:ext cx="4555391" cy="206541"/>
          </a:xfrm>
          <a:prstGeom prst="rect">
            <a:avLst/>
          </a:prstGeom>
          <a:solidFill>
            <a:schemeClr val="accent1">
              <a:lumMod val="40000"/>
              <a:lumOff val="60000"/>
              <a:alpha val="50196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Прямоугольник 36">
            <a:extLst>
              <a:ext uri="{FF2B5EF4-FFF2-40B4-BE49-F238E27FC236}">
                <a16:creationId xmlns:a16="http://schemas.microsoft.com/office/drawing/2014/main" id="{75308576-2891-30E0-20F6-FBCF737BF544}"/>
              </a:ext>
            </a:extLst>
          </p:cNvPr>
          <p:cNvSpPr/>
          <p:nvPr/>
        </p:nvSpPr>
        <p:spPr>
          <a:xfrm>
            <a:off x="4932040" y="1600124"/>
            <a:ext cx="4211959" cy="206541"/>
          </a:xfrm>
          <a:prstGeom prst="rect">
            <a:avLst/>
          </a:prstGeom>
          <a:solidFill>
            <a:schemeClr val="accent1">
              <a:lumMod val="40000"/>
              <a:lumOff val="60000"/>
              <a:alpha val="50196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8" name="Прямоугольник 37">
            <a:extLst>
              <a:ext uri="{FF2B5EF4-FFF2-40B4-BE49-F238E27FC236}">
                <a16:creationId xmlns:a16="http://schemas.microsoft.com/office/drawing/2014/main" id="{B65171E7-13BC-EC29-9FBA-FD7898306086}"/>
              </a:ext>
            </a:extLst>
          </p:cNvPr>
          <p:cNvSpPr/>
          <p:nvPr/>
        </p:nvSpPr>
        <p:spPr>
          <a:xfrm>
            <a:off x="337719" y="3376433"/>
            <a:ext cx="4558983" cy="206541"/>
          </a:xfrm>
          <a:prstGeom prst="rect">
            <a:avLst/>
          </a:prstGeom>
          <a:solidFill>
            <a:schemeClr val="accent1">
              <a:lumMod val="40000"/>
              <a:lumOff val="60000"/>
              <a:alpha val="50196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" name="Прямоугольник 39">
            <a:extLst>
              <a:ext uri="{FF2B5EF4-FFF2-40B4-BE49-F238E27FC236}">
                <a16:creationId xmlns:a16="http://schemas.microsoft.com/office/drawing/2014/main" id="{34DD69C8-43B0-7BE6-D093-8DCA6C93E6B2}"/>
              </a:ext>
            </a:extLst>
          </p:cNvPr>
          <p:cNvSpPr/>
          <p:nvPr/>
        </p:nvSpPr>
        <p:spPr>
          <a:xfrm>
            <a:off x="4932040" y="3376433"/>
            <a:ext cx="4211959" cy="206541"/>
          </a:xfrm>
          <a:prstGeom prst="rect">
            <a:avLst/>
          </a:prstGeom>
          <a:solidFill>
            <a:schemeClr val="accent1">
              <a:lumMod val="40000"/>
              <a:lumOff val="60000"/>
              <a:alpha val="50196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Прямоугольник 33"/>
          <p:cNvSpPr/>
          <p:nvPr/>
        </p:nvSpPr>
        <p:spPr>
          <a:xfrm>
            <a:off x="266903" y="1563943"/>
            <a:ext cx="1896673" cy="119263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b="1" dirty="0">
                <a:solidFill>
                  <a:srgbClr val="002060"/>
                </a:solidFill>
                <a:latin typeface="Proxima Nova ExCn Rg" panose="02000506030000020004" pitchFamily="2" charset="0"/>
              </a:rPr>
              <a:t>МАЙ-ИЮЛЬ 2025</a:t>
            </a:r>
          </a:p>
          <a:p>
            <a:pPr lvl="0"/>
            <a:r>
              <a:rPr lang="ru-RU" sz="1050" dirty="0">
                <a:latin typeface="Proxima Nova ExCn Rg" panose="02000506030000020004" pitchFamily="2" charset="0"/>
              </a:rPr>
              <a:t>13.05-26.05 – ТМ (Сочи Юг спорт)</a:t>
            </a:r>
          </a:p>
          <a:p>
            <a:pPr lvl="0"/>
            <a:r>
              <a:rPr lang="ru-RU" sz="1050" b="1" dirty="0">
                <a:solidFill>
                  <a:srgbClr val="FF0000"/>
                </a:solidFill>
                <a:latin typeface="Proxima Nova ExCn Rg" panose="02000506030000020004" pitchFamily="2" charset="0"/>
              </a:rPr>
              <a:t>01-18.06 - ТМ (Китай) - отмененный</a:t>
            </a:r>
          </a:p>
          <a:p>
            <a:pPr lvl="0"/>
            <a:r>
              <a:rPr lang="ru-RU" sz="1050" dirty="0">
                <a:latin typeface="Proxima Nova ExCn Rg" panose="02000506030000020004" pitchFamily="2" charset="0"/>
              </a:rPr>
              <a:t>04-14.06 - ТМ (Н. Тагил) - вместо Китая</a:t>
            </a:r>
          </a:p>
          <a:p>
            <a:pPr lvl="0"/>
            <a:r>
              <a:rPr lang="ru-RU" sz="1050" dirty="0">
                <a:latin typeface="Proxima Nova ExCn Rg" panose="02000506030000020004" pitchFamily="2" charset="0"/>
              </a:rPr>
              <a:t>22-29.06 – ТМ (Алмата)</a:t>
            </a:r>
          </a:p>
          <a:p>
            <a:pPr lvl="0"/>
            <a:r>
              <a:rPr lang="ru-RU" sz="1050" b="1" dirty="0">
                <a:latin typeface="Proxima Nova ExCn Rg" panose="02000506030000020004" pitchFamily="2" charset="0"/>
              </a:rPr>
              <a:t>03-07.07 – КР 1, 2 этап (Н. Новгород)</a:t>
            </a:r>
          </a:p>
          <a:p>
            <a:pPr lvl="0"/>
            <a:endParaRPr lang="ru-RU" sz="500" dirty="0">
              <a:latin typeface="Proxima Nova ExCn Rg" panose="02000506030000020004" pitchFamily="2" charset="0"/>
            </a:endParaRPr>
          </a:p>
        </p:txBody>
      </p:sp>
      <p:sp>
        <p:nvSpPr>
          <p:cNvPr id="35" name="Прямоугольник 34"/>
          <p:cNvSpPr/>
          <p:nvPr/>
        </p:nvSpPr>
        <p:spPr>
          <a:xfrm>
            <a:off x="4896703" y="3330040"/>
            <a:ext cx="1828840" cy="11926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>
                <a:solidFill>
                  <a:srgbClr val="002060"/>
                </a:solidFill>
                <a:latin typeface="Proxima Nova ExCn Rg" panose="02000506030000020004" pitchFamily="2" charset="0"/>
              </a:rPr>
              <a:t>ЯНВАРЬ-МАРТ 2026</a:t>
            </a:r>
          </a:p>
          <a:p>
            <a:r>
              <a:rPr lang="ru-RU" sz="500" b="1" dirty="0">
                <a:solidFill>
                  <a:srgbClr val="002060"/>
                </a:solidFill>
                <a:latin typeface="Proxima Nova ExCn Rg" panose="02000506030000020004" pitchFamily="2" charset="0"/>
              </a:rPr>
              <a:t> </a:t>
            </a:r>
          </a:p>
          <a:p>
            <a:r>
              <a:rPr lang="ru-RU" sz="1050" dirty="0">
                <a:latin typeface="Proxima Nova ExCn Rg" panose="02000506030000020004" pitchFamily="2" charset="0"/>
              </a:rPr>
              <a:t>08-14.01 – ТМ (Чайковский)</a:t>
            </a:r>
          </a:p>
          <a:p>
            <a:r>
              <a:rPr lang="ru-RU" sz="1050" b="1" dirty="0">
                <a:latin typeface="Proxima Nova ExCn Rg" panose="02000506030000020004" pitchFamily="2" charset="0"/>
              </a:rPr>
              <a:t>14-19.01 - КР 8,9,10 (Чайковский)</a:t>
            </a:r>
          </a:p>
          <a:p>
            <a:r>
              <a:rPr lang="ru-RU" sz="1050" dirty="0">
                <a:latin typeface="Proxima Nova ExCn Rg" panose="02000506030000020004" pitchFamily="2" charset="0"/>
              </a:rPr>
              <a:t>23.01-02.02 - ТМ (</a:t>
            </a:r>
            <a:r>
              <a:rPr lang="ru-RU" sz="1050" dirty="0" err="1">
                <a:latin typeface="Proxima Nova ExCn Rg" panose="02000506030000020004" pitchFamily="2" charset="0"/>
              </a:rPr>
              <a:t>Адмата</a:t>
            </a:r>
            <a:r>
              <a:rPr lang="ru-RU" sz="1050" dirty="0">
                <a:latin typeface="Proxima Nova ExCn Rg" panose="02000506030000020004" pitchFamily="2" charset="0"/>
              </a:rPr>
              <a:t>) </a:t>
            </a:r>
          </a:p>
          <a:p>
            <a:r>
              <a:rPr lang="ru-RU" sz="1050" dirty="0">
                <a:latin typeface="Proxima Nova ExCn Rg" panose="02000506030000020004" pitchFamily="2" charset="0"/>
              </a:rPr>
              <a:t>03.02 - ЭКО (Москва)</a:t>
            </a:r>
          </a:p>
        </p:txBody>
      </p:sp>
      <p:sp>
        <p:nvSpPr>
          <p:cNvPr id="39" name="Прямоугольник 38"/>
          <p:cNvSpPr/>
          <p:nvPr/>
        </p:nvSpPr>
        <p:spPr>
          <a:xfrm>
            <a:off x="266903" y="3335447"/>
            <a:ext cx="2449710" cy="15158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b="1" dirty="0">
                <a:solidFill>
                  <a:srgbClr val="002060"/>
                </a:solidFill>
                <a:latin typeface="Proxima Nova ExCn Rg" panose="02000506030000020004" pitchFamily="2" charset="0"/>
              </a:rPr>
              <a:t>АВГУСТ-ОКТЯБРЬ 2025</a:t>
            </a:r>
          </a:p>
          <a:p>
            <a:r>
              <a:rPr lang="ru-RU" sz="500" dirty="0">
                <a:latin typeface="Proxima Nova ExCn Rg" panose="02000506030000020004" pitchFamily="2" charset="0"/>
              </a:rPr>
              <a:t> </a:t>
            </a:r>
            <a:endParaRPr lang="ru-RU" sz="500" b="1" dirty="0">
              <a:solidFill>
                <a:srgbClr val="002060"/>
              </a:solidFill>
              <a:latin typeface="Proxima Nova ExCn Rg" panose="02000506030000020004" pitchFamily="2" charset="0"/>
            </a:endParaRPr>
          </a:p>
          <a:p>
            <a:r>
              <a:rPr lang="ru-RU" sz="1050" dirty="0">
                <a:latin typeface="Proxima Nova ExCn Rg" panose="02000506030000020004" pitchFamily="2" charset="0"/>
              </a:rPr>
              <a:t>05 - 12.08 – ТМ (Н. Тагил)</a:t>
            </a:r>
          </a:p>
          <a:p>
            <a:r>
              <a:rPr lang="ru-RU" sz="1050" b="1" dirty="0">
                <a:latin typeface="Proxima Nova ExCn Rg" panose="02000506030000020004" pitchFamily="2" charset="0"/>
              </a:rPr>
              <a:t>12-16.08 – КР 3,4 (Н. Тагил)</a:t>
            </a:r>
          </a:p>
          <a:p>
            <a:r>
              <a:rPr lang="ru-RU" sz="1050" dirty="0">
                <a:latin typeface="Proxima Nova ExCn Rg" panose="02000506030000020004" pitchFamily="2" charset="0"/>
              </a:rPr>
              <a:t>21.08 – ТМ (Пермь, труба)</a:t>
            </a:r>
          </a:p>
          <a:p>
            <a:r>
              <a:rPr lang="ru-RU" sz="1050" dirty="0">
                <a:latin typeface="Proxima Nova ExCn Rg" panose="02000506030000020004" pitchFamily="2" charset="0"/>
              </a:rPr>
              <a:t>21-27.08 - ТМ (Чайковский)</a:t>
            </a:r>
          </a:p>
          <a:p>
            <a:r>
              <a:rPr lang="ru-RU" sz="1050" b="1" dirty="0">
                <a:latin typeface="Proxima Nova ExCn Rg" panose="02000506030000020004" pitchFamily="2" charset="0"/>
              </a:rPr>
              <a:t>27.08-01.09 – КР 5, 6 этап (Чайковский</a:t>
            </a:r>
            <a:r>
              <a:rPr lang="ru-RU" sz="1050" dirty="0">
                <a:latin typeface="Proxima Nova ExCn Rg" panose="02000506030000020004" pitchFamily="2" charset="0"/>
              </a:rPr>
              <a:t>)</a:t>
            </a:r>
          </a:p>
          <a:p>
            <a:r>
              <a:rPr lang="ru-RU" sz="1050" dirty="0">
                <a:latin typeface="Proxima Nova ExCn Rg" panose="02000506030000020004" pitchFamily="2" charset="0"/>
              </a:rPr>
              <a:t>08-10.09 – ЭКО, УМО (Москва)</a:t>
            </a:r>
          </a:p>
          <a:p>
            <a:endParaRPr lang="ru-RU" sz="1050" b="1" dirty="0">
              <a:latin typeface="Proxima Nova ExCn Rg" panose="02000506030000020004" pitchFamily="2" charset="0"/>
            </a:endParaRPr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FC31C6CA-8407-40A2-62FE-B819C394153D}"/>
              </a:ext>
            </a:extLst>
          </p:cNvPr>
          <p:cNvSpPr/>
          <p:nvPr/>
        </p:nvSpPr>
        <p:spPr>
          <a:xfrm>
            <a:off x="4896703" y="1553085"/>
            <a:ext cx="2786340" cy="15158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b="1" dirty="0">
                <a:solidFill>
                  <a:srgbClr val="002060"/>
                </a:solidFill>
                <a:latin typeface="Proxima Nova ExCn Rg" panose="02000506030000020004" pitchFamily="2" charset="0"/>
              </a:rPr>
              <a:t>НОЯБРЬ-ДЕКАБРЬ 2025</a:t>
            </a:r>
          </a:p>
          <a:p>
            <a:r>
              <a:rPr lang="ru-RU" sz="500" b="1" dirty="0">
                <a:solidFill>
                  <a:srgbClr val="002060"/>
                </a:solidFill>
                <a:latin typeface="Proxima Nova ExCn Rg" panose="02000506030000020004" pitchFamily="2" charset="0"/>
              </a:rPr>
              <a:t> </a:t>
            </a:r>
          </a:p>
          <a:p>
            <a:r>
              <a:rPr lang="ru-RU" sz="1050" dirty="0">
                <a:latin typeface="Proxima Nova ExCn Rg" panose="02000506030000020004" pitchFamily="2" charset="0"/>
              </a:rPr>
              <a:t>11-12.11 - ЭКО (Москва)</a:t>
            </a:r>
          </a:p>
          <a:p>
            <a:r>
              <a:rPr lang="ru-RU" sz="1050" dirty="0">
                <a:latin typeface="Proxima Nova ExCn Rg" panose="02000506030000020004" pitchFamily="2" charset="0"/>
              </a:rPr>
              <a:t>12-19.11 – ТМ (Сочи Красная поляна)</a:t>
            </a:r>
          </a:p>
          <a:p>
            <a:r>
              <a:rPr lang="ru-RU" sz="1050" b="1" dirty="0">
                <a:latin typeface="Proxima Nova ExCn Rg" panose="02000506030000020004" pitchFamily="2" charset="0"/>
              </a:rPr>
              <a:t>19-24.11 – КР 1,2 (Сочи Красная поляна)</a:t>
            </a:r>
          </a:p>
          <a:p>
            <a:r>
              <a:rPr lang="ru-RU" sz="1050" dirty="0">
                <a:latin typeface="Proxima Nova ExCn Rg" panose="02000506030000020004" pitchFamily="2" charset="0"/>
              </a:rPr>
              <a:t>27.11 - 03.12 – ТМ (Н. Тагил))</a:t>
            </a:r>
          </a:p>
          <a:p>
            <a:r>
              <a:rPr lang="ru-RU" sz="1050" b="1" dirty="0">
                <a:latin typeface="Proxima Nova ExCn Rg" panose="02000506030000020004" pitchFamily="2" charset="0"/>
              </a:rPr>
              <a:t>03 - 08.12 - МС «Тагильская сталь» (Н. Тагил)</a:t>
            </a:r>
          </a:p>
          <a:p>
            <a:r>
              <a:rPr lang="ru-RU" sz="1050" b="1" dirty="0">
                <a:latin typeface="Proxima Nova ExCn Rg" panose="02000506030000020004" pitchFamily="2" charset="0"/>
              </a:rPr>
              <a:t>10-15.12 - КР 3,4,5 (Чайковский)</a:t>
            </a:r>
          </a:p>
          <a:p>
            <a:r>
              <a:rPr lang="ru-RU" sz="1050" dirty="0">
                <a:solidFill>
                  <a:srgbClr val="FF0000"/>
                </a:solidFill>
                <a:latin typeface="Proxima Nova ExCn Rg" panose="02000506030000020004" pitchFamily="2" charset="0"/>
              </a:rPr>
              <a:t>19-30.12 - ТМ (Алмата)</a:t>
            </a:r>
            <a:r>
              <a:rPr lang="en-US" sz="1050" dirty="0">
                <a:solidFill>
                  <a:srgbClr val="FF0000"/>
                </a:solidFill>
                <a:latin typeface="Proxima Nova ExCn Rg" panose="02000506030000020004" pitchFamily="2" charset="0"/>
              </a:rPr>
              <a:t> - </a:t>
            </a:r>
            <a:r>
              <a:rPr lang="ru-RU" sz="1050" dirty="0">
                <a:solidFill>
                  <a:srgbClr val="FF0000"/>
                </a:solidFill>
                <a:latin typeface="Proxima Nova ExCn Rg" panose="02000506030000020004" pitchFamily="2" charset="0"/>
              </a:rPr>
              <a:t>отмененный</a:t>
            </a:r>
          </a:p>
        </p:txBody>
      </p:sp>
      <p:sp>
        <p:nvSpPr>
          <p:cNvPr id="23" name="Прямоугольник 22">
            <a:extLst>
              <a:ext uri="{FF2B5EF4-FFF2-40B4-BE49-F238E27FC236}">
                <a16:creationId xmlns:a16="http://schemas.microsoft.com/office/drawing/2014/main" id="{7A97B739-DBF0-5BAC-9B7D-E26ED9919F5C}"/>
              </a:ext>
            </a:extLst>
          </p:cNvPr>
          <p:cNvSpPr/>
          <p:nvPr/>
        </p:nvSpPr>
        <p:spPr>
          <a:xfrm>
            <a:off x="2591421" y="1848502"/>
            <a:ext cx="1877437" cy="57708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1050" dirty="0">
                <a:latin typeface="Proxima Nova ExCn Rg" panose="02000506030000020004" pitchFamily="2" charset="0"/>
              </a:rPr>
              <a:t>13 - 14.07 – ЭКО (Москва)</a:t>
            </a:r>
          </a:p>
          <a:p>
            <a:pPr lvl="0"/>
            <a:r>
              <a:rPr lang="ru-RU" sz="1050" dirty="0">
                <a:latin typeface="Proxima Nova ExCn Rg" panose="02000506030000020004" pitchFamily="2" charset="0"/>
              </a:rPr>
              <a:t>14-24.07 - ТМ (Сочи Красная поляна)</a:t>
            </a:r>
          </a:p>
          <a:p>
            <a:pPr lvl="0"/>
            <a:r>
              <a:rPr lang="ru-RU" sz="1050" b="1" dirty="0">
                <a:latin typeface="Proxima Nova ExCn Rg" panose="02000506030000020004" pitchFamily="2" charset="0"/>
              </a:rPr>
              <a:t>24-28.07 – МС «Горный орел» (Сочи</a:t>
            </a:r>
            <a:r>
              <a:rPr lang="ru-RU" sz="1050" dirty="0">
                <a:latin typeface="Proxima Nova ExCn Rg" panose="02000506030000020004" pitchFamily="2" charset="0"/>
              </a:rPr>
              <a:t>)</a:t>
            </a:r>
          </a:p>
        </p:txBody>
      </p:sp>
      <p:sp>
        <p:nvSpPr>
          <p:cNvPr id="24" name="Прямоугольник 23">
            <a:extLst>
              <a:ext uri="{FF2B5EF4-FFF2-40B4-BE49-F238E27FC236}">
                <a16:creationId xmlns:a16="http://schemas.microsoft.com/office/drawing/2014/main" id="{4B25C8FB-C12C-8355-11D4-2460A51E39FA}"/>
              </a:ext>
            </a:extLst>
          </p:cNvPr>
          <p:cNvSpPr/>
          <p:nvPr/>
        </p:nvSpPr>
        <p:spPr>
          <a:xfrm>
            <a:off x="6720528" y="3609849"/>
            <a:ext cx="2561126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050" b="1" dirty="0">
                <a:highlight>
                  <a:srgbClr val="FF0000"/>
                </a:highlight>
                <a:latin typeface="Proxima Nova ExCn Rg" panose="02000506030000020004" pitchFamily="2" charset="0"/>
              </a:rPr>
              <a:t>04.02-17.02 - ОИ Милано - Кортина </a:t>
            </a:r>
          </a:p>
          <a:p>
            <a:r>
              <a:rPr lang="ru-RU" sz="1050" b="1" dirty="0">
                <a:latin typeface="Proxima Nova ExCn Rg" panose="02000506030000020004" pitchFamily="2" charset="0"/>
              </a:rPr>
              <a:t>10.02-16.02 - ЧР (Н. Тагил)</a:t>
            </a:r>
          </a:p>
          <a:p>
            <a:r>
              <a:rPr lang="ru-RU" sz="1050" dirty="0">
                <a:latin typeface="Proxima Nova ExCn Rg" panose="02000506030000020004" pitchFamily="2" charset="0"/>
              </a:rPr>
              <a:t>19.03-24.03 – ТМ (Сахалин)</a:t>
            </a:r>
          </a:p>
          <a:p>
            <a:r>
              <a:rPr lang="ru-RU" sz="1050" dirty="0">
                <a:latin typeface="Proxima Nova ExCn Rg" panose="02000506030000020004" pitchFamily="2" charset="0"/>
              </a:rPr>
              <a:t>28.02-04.03 - ТМ (Н.-Тагил)</a:t>
            </a:r>
          </a:p>
          <a:p>
            <a:r>
              <a:rPr lang="ru-RU" sz="1050" b="1" dirty="0">
                <a:latin typeface="Proxima Nova ExCn Rg" panose="02000506030000020004" pitchFamily="2" charset="0"/>
              </a:rPr>
              <a:t>04-09.03 - МС «Медная гора» (Н.-Тагил)</a:t>
            </a:r>
          </a:p>
          <a:p>
            <a:r>
              <a:rPr lang="ru-RU" sz="1050" b="1" dirty="0">
                <a:latin typeface="Proxima Nova ExCn Rg" panose="02000506030000020004" pitchFamily="2" charset="0"/>
              </a:rPr>
              <a:t>18-23.03 - ФКР (Н. Тагил)</a:t>
            </a:r>
          </a:p>
        </p:txBody>
      </p:sp>
      <p:pic>
        <p:nvPicPr>
          <p:cNvPr id="5" name="Рисунок 5">
            <a:extLst>
              <a:ext uri="{FF2B5EF4-FFF2-40B4-BE49-F238E27FC236}">
                <a16:creationId xmlns:a16="http://schemas.microsoft.com/office/drawing/2014/main" id="{00FBAA71-43D8-7869-0E4E-2B791CCC207C}"/>
              </a:ext>
            </a:extLst>
          </p:cNvPr>
          <p:cNvPicPr>
            <a:picLocks noGrp="1" noChangeAspect="1"/>
          </p:cNvPicPr>
          <p:nvPr/>
        </p:nvPicPr>
        <p:blipFill>
          <a:blip r:embed="rId2"/>
          <a:stretch/>
        </p:blipFill>
        <p:spPr bwMode="auto">
          <a:xfrm>
            <a:off x="8068721" y="156649"/>
            <a:ext cx="968976" cy="659906"/>
          </a:xfrm>
          <a:prstGeom prst="rect">
            <a:avLst/>
          </a:prstGeom>
          <a:noFill/>
        </p:spPr>
      </p:pic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DF06148B-9279-E8CD-DCD7-FB6824C67B50}"/>
              </a:ext>
            </a:extLst>
          </p:cNvPr>
          <p:cNvSpPr/>
          <p:nvPr/>
        </p:nvSpPr>
        <p:spPr>
          <a:xfrm>
            <a:off x="251520" y="171778"/>
            <a:ext cx="8461376" cy="8901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ru-RU" sz="3200" b="1" dirty="0">
                <a:solidFill>
                  <a:srgbClr val="002060"/>
                </a:solidFill>
                <a:latin typeface="Proxima Nova ExCn Rg" panose="02000506030000020004" pitchFamily="2" charset="0"/>
              </a:rPr>
              <a:t>ОРГАНИЗАЦИОННЫЙ ПЛАН ПОДГОТОВКИ</a:t>
            </a:r>
          </a:p>
          <a:p>
            <a:pPr>
              <a:lnSpc>
                <a:spcPct val="80000"/>
              </a:lnSpc>
            </a:pPr>
            <a:r>
              <a:rPr lang="ru-RU" sz="3200" b="1" dirty="0">
                <a:solidFill>
                  <a:srgbClr val="002060"/>
                </a:solidFill>
                <a:latin typeface="Proxima Nova ExCn Rg" panose="02000506030000020004" pitchFamily="2" charset="0"/>
              </a:rPr>
              <a:t>СБОРНОЙ КОМАНДЫ В СЕЗОНЕ 2025/2026</a:t>
            </a:r>
            <a:endParaRPr lang="ru-RU" sz="2800" b="1" dirty="0">
              <a:solidFill>
                <a:srgbClr val="002060"/>
              </a:solidFill>
              <a:latin typeface="Proxima Nova ExCn Rg" panose="02000506030000020004" pitchFamily="2" charset="0"/>
            </a:endParaRP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8E4E3F2A-EB2E-F82F-A1F8-658DBD0D9F95}"/>
              </a:ext>
            </a:extLst>
          </p:cNvPr>
          <p:cNvSpPr/>
          <p:nvPr/>
        </p:nvSpPr>
        <p:spPr>
          <a:xfrm>
            <a:off x="2501136" y="3607162"/>
            <a:ext cx="2488182" cy="10618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050" dirty="0">
                <a:latin typeface="Proxima Nova ExCn Rg" panose="02000506030000020004" pitchFamily="2" charset="0"/>
              </a:rPr>
              <a:t>10-25.09 - ТМ (Китай)</a:t>
            </a:r>
          </a:p>
          <a:p>
            <a:r>
              <a:rPr lang="ru-RU" sz="1050" b="1" dirty="0">
                <a:latin typeface="Proxima Nova ExCn Rg" panose="02000506030000020004" pitchFamily="2" charset="0"/>
              </a:rPr>
              <a:t>30.09-06.10  – ЧР (Сочи)</a:t>
            </a:r>
          </a:p>
          <a:p>
            <a:r>
              <a:rPr lang="ru-RU" sz="1050" dirty="0">
                <a:latin typeface="Proxima Nova ExCn Rg" panose="02000506030000020004" pitchFamily="2" charset="0"/>
              </a:rPr>
              <a:t>11-22.10 – ТМ (Алушта, Крымский)</a:t>
            </a:r>
          </a:p>
          <a:p>
            <a:r>
              <a:rPr lang="ru-RU" sz="1050" dirty="0">
                <a:latin typeface="Proxima Nova ExCn Rg" panose="02000506030000020004" pitchFamily="2" charset="0"/>
              </a:rPr>
              <a:t>28.10-05.11 - ТМ (Сочи, Красная поляна)</a:t>
            </a:r>
          </a:p>
          <a:p>
            <a:endParaRPr lang="ru-RU" sz="1050" b="1" dirty="0">
              <a:latin typeface="Proxima Nova ExCn Rg" panose="02000506030000020004" pitchFamily="2" charset="0"/>
            </a:endParaRPr>
          </a:p>
          <a:p>
            <a:endParaRPr lang="ru-RU" sz="1050" b="1" dirty="0">
              <a:latin typeface="Proxima Nova ExCn Rg" panose="02000506030000020004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6438217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>
            <a:extLst>
              <a:ext uri="{FF2B5EF4-FFF2-40B4-BE49-F238E27FC236}">
                <a16:creationId xmlns:a16="http://schemas.microsoft.com/office/drawing/2014/main" id="{5E105AB6-A0D9-62D4-6B39-79D473265ED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90" r="48267"/>
          <a:stretch/>
        </p:blipFill>
        <p:spPr bwMode="auto">
          <a:xfrm>
            <a:off x="5269578" y="0"/>
            <a:ext cx="3870429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9F4F2C76-AA47-639B-E939-E72F6C52EED0}"/>
              </a:ext>
            </a:extLst>
          </p:cNvPr>
          <p:cNvSpPr/>
          <p:nvPr/>
        </p:nvSpPr>
        <p:spPr>
          <a:xfrm rot="10800000">
            <a:off x="-8" y="-6"/>
            <a:ext cx="6822257" cy="5143501"/>
          </a:xfrm>
          <a:prstGeom prst="rect">
            <a:avLst/>
          </a:prstGeom>
          <a:gradFill>
            <a:gsLst>
              <a:gs pos="0">
                <a:srgbClr val="002060">
                  <a:alpha val="0"/>
                </a:srgbClr>
              </a:gs>
              <a:gs pos="51604">
                <a:srgbClr val="002060"/>
              </a:gs>
              <a:gs pos="22000">
                <a:srgbClr val="002060"/>
              </a:gs>
              <a:gs pos="100000">
                <a:srgbClr val="002060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38378639"/>
              </p:ext>
            </p:extLst>
          </p:nvPr>
        </p:nvGraphicFramePr>
        <p:xfrm>
          <a:off x="269809" y="2211710"/>
          <a:ext cx="5112281" cy="2743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048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75179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21617">
                <a:tc>
                  <a:txBody>
                    <a:bodyPr/>
                    <a:lstStyle/>
                    <a:p>
                      <a:pPr algn="ctr"/>
                      <a:r>
                        <a:rPr lang="ru-RU" b="1" i="1" dirty="0">
                          <a:solidFill>
                            <a:schemeClr val="tx1"/>
                          </a:solidFill>
                          <a:latin typeface="Montserrat" panose="00000500000000000000" pitchFamily="2" charset="-52"/>
                        </a:rPr>
                        <a:t>1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path path="rect">
                        <a:fillToRect l="100000" t="100000"/>
                      </a:path>
                      <a:tileRect r="-100000" b="-100000"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b="0" i="1" dirty="0">
                          <a:solidFill>
                            <a:schemeClr val="tx1"/>
                          </a:solidFill>
                          <a:latin typeface="Montserrat" panose="00000500000000000000" pitchFamily="2" charset="-52"/>
                        </a:rPr>
                        <a:t>Повысить уровень координационной и скоростно-силовой подготовленности.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path path="rect">
                        <a:fillToRect l="100000" t="100000"/>
                      </a:path>
                      <a:tileRect r="-100000" b="-100000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1617">
                <a:tc>
                  <a:txBody>
                    <a:bodyPr/>
                    <a:lstStyle/>
                    <a:p>
                      <a:pPr algn="ctr"/>
                      <a:r>
                        <a:rPr lang="ru-RU" b="1" i="1" dirty="0">
                          <a:solidFill>
                            <a:schemeClr val="tx1"/>
                          </a:solidFill>
                          <a:latin typeface="Montserrat" panose="00000500000000000000" pitchFamily="2" charset="-52"/>
                        </a:rPr>
                        <a:t>2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path path="rect">
                        <a:fillToRect l="100000" t="100000"/>
                      </a:path>
                      <a:tileRect r="-100000" b="-100000"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b="0" i="1" dirty="0">
                          <a:solidFill>
                            <a:schemeClr val="tx1"/>
                          </a:solidFill>
                          <a:latin typeface="Montserrat" panose="00000500000000000000" pitchFamily="2" charset="-52"/>
                        </a:rPr>
                        <a:t>Улучшить технические характеристики в фазах прыжка: стойка разгона, взлетная фаза, полетная фаза,</a:t>
                      </a:r>
                    </a:p>
                    <a:p>
                      <a:r>
                        <a:rPr lang="ru-RU" sz="1200" b="0" i="1" dirty="0">
                          <a:solidFill>
                            <a:schemeClr val="tx1"/>
                          </a:solidFill>
                          <a:latin typeface="Montserrat" panose="00000500000000000000" pitchFamily="2" charset="-52"/>
                        </a:rPr>
                        <a:t>подход к горе приземления и фазы приземления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path path="rect">
                        <a:fillToRect l="100000" t="100000"/>
                      </a:path>
                      <a:tileRect r="-100000" b="-100000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1617">
                <a:tc>
                  <a:txBody>
                    <a:bodyPr/>
                    <a:lstStyle/>
                    <a:p>
                      <a:pPr algn="ctr"/>
                      <a:r>
                        <a:rPr lang="ru-RU" b="1" i="1" dirty="0">
                          <a:solidFill>
                            <a:schemeClr val="tx1"/>
                          </a:solidFill>
                          <a:latin typeface="Montserrat" panose="00000500000000000000" pitchFamily="2" charset="-52"/>
                        </a:rPr>
                        <a:t>3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path path="rect">
                        <a:fillToRect l="100000" t="100000"/>
                      </a:path>
                      <a:tileRect r="-100000" b="-100000"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b="0" i="1" dirty="0">
                          <a:solidFill>
                            <a:schemeClr val="tx1"/>
                          </a:solidFill>
                          <a:latin typeface="Montserrat" panose="00000500000000000000" pitchFamily="2" charset="-52"/>
                        </a:rPr>
                        <a:t>Выйти на средний уровень длинны прыжка 92% от </a:t>
                      </a:r>
                      <a:r>
                        <a:rPr lang="en" sz="1200" b="0" i="1" dirty="0">
                          <a:solidFill>
                            <a:schemeClr val="tx1"/>
                          </a:solidFill>
                          <a:latin typeface="Montserrat" panose="00000500000000000000" pitchFamily="2" charset="-52"/>
                        </a:rPr>
                        <a:t>HS</a:t>
                      </a:r>
                      <a:r>
                        <a:rPr lang="ru-RU" sz="1200" b="0" i="1" dirty="0">
                          <a:solidFill>
                            <a:schemeClr val="tx1"/>
                          </a:solidFill>
                          <a:latin typeface="Montserrat" panose="00000500000000000000" pitchFamily="2" charset="-52"/>
                        </a:rPr>
                        <a:t>.</a:t>
                      </a:r>
                      <a:endParaRPr lang="en" sz="1200" b="0" i="1" dirty="0">
                        <a:solidFill>
                          <a:schemeClr val="tx1"/>
                        </a:solidFill>
                        <a:latin typeface="Montserrat" panose="00000500000000000000" pitchFamily="2" charset="-5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path path="rect">
                        <a:fillToRect l="100000" t="100000"/>
                      </a:path>
                      <a:tileRect r="-100000" b="-100000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1617">
                <a:tc>
                  <a:txBody>
                    <a:bodyPr/>
                    <a:lstStyle/>
                    <a:p>
                      <a:pPr algn="ctr"/>
                      <a:r>
                        <a:rPr lang="ru-RU" b="1" i="1" dirty="0">
                          <a:solidFill>
                            <a:schemeClr val="tx1"/>
                          </a:solidFill>
                          <a:latin typeface="Montserrat" panose="00000500000000000000" pitchFamily="2" charset="-52"/>
                        </a:rPr>
                        <a:t>4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path path="rect">
                        <a:fillToRect l="100000" t="100000"/>
                      </a:path>
                      <a:tileRect r="-100000" b="-10000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1" dirty="0">
                          <a:solidFill>
                            <a:schemeClr val="tx1"/>
                          </a:solidFill>
                          <a:latin typeface="Montserrat" panose="00000500000000000000" pitchFamily="2" charset="-52"/>
                        </a:rPr>
                        <a:t>Снизить уровень жирового компонента до уровня модельных характеристик (10,7%).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path path="rect">
                        <a:fillToRect l="100000" t="100000"/>
                      </a:path>
                      <a:tileRect r="-100000" b="-100000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1617">
                <a:tc>
                  <a:txBody>
                    <a:bodyPr/>
                    <a:lstStyle/>
                    <a:p>
                      <a:pPr algn="ctr"/>
                      <a:r>
                        <a:rPr lang="ru-RU" b="1" i="1" dirty="0">
                          <a:solidFill>
                            <a:schemeClr val="tx1"/>
                          </a:solidFill>
                          <a:latin typeface="Montserrat" panose="00000500000000000000" pitchFamily="2" charset="-52"/>
                        </a:rPr>
                        <a:t>5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path path="rect">
                        <a:fillToRect l="100000" t="100000"/>
                      </a:path>
                      <a:tileRect r="-100000" b="-10000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1" dirty="0">
                          <a:solidFill>
                            <a:schemeClr val="tx1"/>
                          </a:solidFill>
                          <a:latin typeface="Montserrat" panose="00000500000000000000" pitchFamily="2" charset="-52"/>
                        </a:rPr>
                        <a:t>Повышение мотивационной составляющей и благоприятной атмосферы в команде.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path path="rect">
                        <a:fillToRect l="100000" t="100000"/>
                      </a:path>
                      <a:tileRect r="-100000" b="-100000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572189708"/>
                  </a:ext>
                </a:extLst>
              </a:tr>
              <a:tr h="221617">
                <a:tc>
                  <a:txBody>
                    <a:bodyPr/>
                    <a:lstStyle/>
                    <a:p>
                      <a:pPr algn="ctr"/>
                      <a:r>
                        <a:rPr lang="ru-RU" b="1" i="1" dirty="0">
                          <a:solidFill>
                            <a:schemeClr val="tx1"/>
                          </a:solidFill>
                          <a:latin typeface="Montserrat" panose="00000500000000000000" pitchFamily="2" charset="-52"/>
                        </a:rPr>
                        <a:t>6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path path="rect">
                        <a:fillToRect l="100000" t="100000"/>
                      </a:path>
                      <a:tileRect r="-100000" b="-10000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1" dirty="0">
                          <a:solidFill>
                            <a:schemeClr val="tx1"/>
                          </a:solidFill>
                          <a:latin typeface="Montserrat" panose="00000500000000000000" pitchFamily="2" charset="-52"/>
                        </a:rPr>
                        <a:t>Успешное выступление на ЧР, МС, КР.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path path="rect">
                        <a:fillToRect l="100000" t="100000"/>
                      </a:path>
                      <a:tileRect r="-100000" b="-100000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613734254"/>
                  </a:ext>
                </a:extLst>
              </a:tr>
            </a:tbl>
          </a:graphicData>
        </a:graphic>
      </p:graphicFrame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3E3EE675-9D9B-10ED-C694-DE634C1F5383}"/>
              </a:ext>
            </a:extLst>
          </p:cNvPr>
          <p:cNvSpPr/>
          <p:nvPr/>
        </p:nvSpPr>
        <p:spPr>
          <a:xfrm>
            <a:off x="341313" y="1157564"/>
            <a:ext cx="8461376" cy="8831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ru-RU" sz="3200" b="1" i="1" dirty="0">
                <a:solidFill>
                  <a:schemeClr val="bg1"/>
                </a:solidFill>
                <a:latin typeface="Montserrat" panose="00000500000000000000" pitchFamily="2" charset="-52"/>
              </a:rPr>
              <a:t>ЗАДАЧИ НА СЕЗОН</a:t>
            </a:r>
          </a:p>
          <a:p>
            <a:pPr>
              <a:lnSpc>
                <a:spcPct val="80000"/>
              </a:lnSpc>
            </a:pPr>
            <a:r>
              <a:rPr lang="ru-RU" sz="3200" b="1" i="1" dirty="0">
                <a:solidFill>
                  <a:schemeClr val="bg1"/>
                </a:solidFill>
                <a:latin typeface="Montserrat" panose="00000500000000000000" pitchFamily="2" charset="-52"/>
              </a:rPr>
              <a:t>202</a:t>
            </a:r>
            <a:r>
              <a:rPr lang="en-US" sz="3200" b="1" i="1" dirty="0">
                <a:solidFill>
                  <a:schemeClr val="bg1"/>
                </a:solidFill>
                <a:latin typeface="Montserrat" panose="00000500000000000000" pitchFamily="2" charset="-52"/>
              </a:rPr>
              <a:t>5</a:t>
            </a:r>
            <a:r>
              <a:rPr lang="ru-RU" sz="3200" b="1" i="1" dirty="0">
                <a:solidFill>
                  <a:schemeClr val="bg1"/>
                </a:solidFill>
                <a:latin typeface="Montserrat" panose="00000500000000000000" pitchFamily="2" charset="-52"/>
              </a:rPr>
              <a:t>/202</a:t>
            </a:r>
            <a:r>
              <a:rPr lang="en-US" sz="3200" b="1" i="1" dirty="0">
                <a:solidFill>
                  <a:schemeClr val="bg1"/>
                </a:solidFill>
                <a:latin typeface="Montserrat" panose="00000500000000000000" pitchFamily="2" charset="-52"/>
              </a:rPr>
              <a:t>6</a:t>
            </a:r>
            <a:endParaRPr lang="ru-RU" sz="3200" b="1" i="1" dirty="0">
              <a:solidFill>
                <a:schemeClr val="bg1"/>
              </a:solidFill>
              <a:latin typeface="Montserrat" panose="00000500000000000000" pitchFamily="2" charset="-52"/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963117D8-4A10-A29C-C9C7-BCAE6D39E6C5}"/>
              </a:ext>
            </a:extLst>
          </p:cNvPr>
          <p:cNvPicPr>
            <a:picLocks noChangeAspect="1"/>
          </p:cNvPicPr>
          <p:nvPr/>
        </p:nvPicPr>
        <p:blipFill>
          <a:blip r:embed="rId3">
            <a:biLevel thresh="25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40000"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149965" y="199599"/>
            <a:ext cx="638200" cy="638200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E7952A5E-045C-73A5-FA94-8CBD5CFC6EAE}"/>
              </a:ext>
            </a:extLst>
          </p:cNvPr>
          <p:cNvPicPr>
            <a:picLocks noChangeAspect="1"/>
          </p:cNvPicPr>
          <p:nvPr/>
        </p:nvPicPr>
        <p:blipFill>
          <a:blip r:embed="rId3">
            <a:biLevel thresh="25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40000"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51520" y="199599"/>
            <a:ext cx="638200" cy="638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655538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DE664822-3622-2D18-A848-F99104D8DAF9}"/>
              </a:ext>
            </a:extLst>
          </p:cNvPr>
          <p:cNvSpPr/>
          <p:nvPr/>
        </p:nvSpPr>
        <p:spPr>
          <a:xfrm rot="16200000">
            <a:off x="3476390" y="-3479278"/>
            <a:ext cx="2188336" cy="9146888"/>
          </a:xfrm>
          <a:prstGeom prst="rect">
            <a:avLst/>
          </a:prstGeom>
          <a:gradFill>
            <a:gsLst>
              <a:gs pos="0">
                <a:srgbClr val="002060">
                  <a:alpha val="0"/>
                </a:srgbClr>
              </a:gs>
              <a:gs pos="29000">
                <a:srgbClr val="002060">
                  <a:alpha val="42000"/>
                </a:srgbClr>
              </a:gs>
              <a:gs pos="75000">
                <a:srgbClr val="002060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5FF1D0A9-3063-6803-FFAE-5E259F722CBC}"/>
              </a:ext>
            </a:extLst>
          </p:cNvPr>
          <p:cNvSpPr/>
          <p:nvPr/>
        </p:nvSpPr>
        <p:spPr>
          <a:xfrm>
            <a:off x="341313" y="477504"/>
            <a:ext cx="8461376" cy="6358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sz="2400" b="1" i="1" dirty="0">
                <a:solidFill>
                  <a:schemeClr val="bg1"/>
                </a:solidFill>
                <a:latin typeface="Montserrat" panose="00000500000000000000" pitchFamily="2" charset="-52"/>
              </a:rPr>
              <a:t>ДИНАМИКА РЕЗУЛЬТАТОВ ЭКО</a:t>
            </a:r>
          </a:p>
          <a:p>
            <a:pPr algn="ctr">
              <a:lnSpc>
                <a:spcPct val="80000"/>
              </a:lnSpc>
            </a:pPr>
            <a:r>
              <a:rPr lang="ru-RU" sz="2000" i="1" dirty="0">
                <a:solidFill>
                  <a:schemeClr val="bg1"/>
                </a:solidFill>
                <a:latin typeface="Montserrat" panose="00000500000000000000" pitchFamily="2" charset="-52"/>
              </a:rPr>
              <a:t>(среднее по команде 2024-2026) </a:t>
            </a:r>
          </a:p>
        </p:txBody>
      </p:sp>
      <p:graphicFrame>
        <p:nvGraphicFramePr>
          <p:cNvPr id="14" name="Таблица 13">
            <a:extLst>
              <a:ext uri="{FF2B5EF4-FFF2-40B4-BE49-F238E27FC236}">
                <a16:creationId xmlns:a16="http://schemas.microsoft.com/office/drawing/2014/main" id="{4B99CFE0-62CE-A5BB-D6B8-B7D08D8DE85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64911822"/>
              </p:ext>
            </p:extLst>
          </p:nvPr>
        </p:nvGraphicFramePr>
        <p:xfrm>
          <a:off x="457203" y="1207397"/>
          <a:ext cx="8229594" cy="3379581"/>
        </p:xfrm>
        <a:graphic>
          <a:graphicData uri="http://schemas.openxmlformats.org/drawingml/2006/table">
            <a:tbl>
              <a:tblPr/>
              <a:tblGrid>
                <a:gridCol w="2512302">
                  <a:extLst>
                    <a:ext uri="{9D8B030D-6E8A-4147-A177-3AD203B41FA5}">
                      <a16:colId xmlns:a16="http://schemas.microsoft.com/office/drawing/2014/main" val="1783783686"/>
                    </a:ext>
                  </a:extLst>
                </a:gridCol>
                <a:gridCol w="408378">
                  <a:extLst>
                    <a:ext uri="{9D8B030D-6E8A-4147-A177-3AD203B41FA5}">
                      <a16:colId xmlns:a16="http://schemas.microsoft.com/office/drawing/2014/main" val="3319134442"/>
                    </a:ext>
                  </a:extLst>
                </a:gridCol>
                <a:gridCol w="408378">
                  <a:extLst>
                    <a:ext uri="{9D8B030D-6E8A-4147-A177-3AD203B41FA5}">
                      <a16:colId xmlns:a16="http://schemas.microsoft.com/office/drawing/2014/main" val="3404205718"/>
                    </a:ext>
                  </a:extLst>
                </a:gridCol>
                <a:gridCol w="408378">
                  <a:extLst>
                    <a:ext uri="{9D8B030D-6E8A-4147-A177-3AD203B41FA5}">
                      <a16:colId xmlns:a16="http://schemas.microsoft.com/office/drawing/2014/main" val="3011421648"/>
                    </a:ext>
                  </a:extLst>
                </a:gridCol>
                <a:gridCol w="408378">
                  <a:extLst>
                    <a:ext uri="{9D8B030D-6E8A-4147-A177-3AD203B41FA5}">
                      <a16:colId xmlns:a16="http://schemas.microsoft.com/office/drawing/2014/main" val="3341536914"/>
                    </a:ext>
                  </a:extLst>
                </a:gridCol>
                <a:gridCol w="408378">
                  <a:extLst>
                    <a:ext uri="{9D8B030D-6E8A-4147-A177-3AD203B41FA5}">
                      <a16:colId xmlns:a16="http://schemas.microsoft.com/office/drawing/2014/main" val="1037226028"/>
                    </a:ext>
                  </a:extLst>
                </a:gridCol>
                <a:gridCol w="408378">
                  <a:extLst>
                    <a:ext uri="{9D8B030D-6E8A-4147-A177-3AD203B41FA5}">
                      <a16:colId xmlns:a16="http://schemas.microsoft.com/office/drawing/2014/main" val="243523225"/>
                    </a:ext>
                  </a:extLst>
                </a:gridCol>
                <a:gridCol w="408378">
                  <a:extLst>
                    <a:ext uri="{9D8B030D-6E8A-4147-A177-3AD203B41FA5}">
                      <a16:colId xmlns:a16="http://schemas.microsoft.com/office/drawing/2014/main" val="1672703881"/>
                    </a:ext>
                  </a:extLst>
                </a:gridCol>
                <a:gridCol w="408378">
                  <a:extLst>
                    <a:ext uri="{9D8B030D-6E8A-4147-A177-3AD203B41FA5}">
                      <a16:colId xmlns:a16="http://schemas.microsoft.com/office/drawing/2014/main" val="1266463690"/>
                    </a:ext>
                  </a:extLst>
                </a:gridCol>
                <a:gridCol w="408378">
                  <a:extLst>
                    <a:ext uri="{9D8B030D-6E8A-4147-A177-3AD203B41FA5}">
                      <a16:colId xmlns:a16="http://schemas.microsoft.com/office/drawing/2014/main" val="1169969766"/>
                    </a:ext>
                  </a:extLst>
                </a:gridCol>
                <a:gridCol w="408378">
                  <a:extLst>
                    <a:ext uri="{9D8B030D-6E8A-4147-A177-3AD203B41FA5}">
                      <a16:colId xmlns:a16="http://schemas.microsoft.com/office/drawing/2014/main" val="1260802494"/>
                    </a:ext>
                  </a:extLst>
                </a:gridCol>
                <a:gridCol w="408378">
                  <a:extLst>
                    <a:ext uri="{9D8B030D-6E8A-4147-A177-3AD203B41FA5}">
                      <a16:colId xmlns:a16="http://schemas.microsoft.com/office/drawing/2014/main" val="3658208616"/>
                    </a:ext>
                  </a:extLst>
                </a:gridCol>
                <a:gridCol w="408378">
                  <a:extLst>
                    <a:ext uri="{9D8B030D-6E8A-4147-A177-3AD203B41FA5}">
                      <a16:colId xmlns:a16="http://schemas.microsoft.com/office/drawing/2014/main" val="1732590869"/>
                    </a:ext>
                  </a:extLst>
                </a:gridCol>
                <a:gridCol w="408378">
                  <a:extLst>
                    <a:ext uri="{9D8B030D-6E8A-4147-A177-3AD203B41FA5}">
                      <a16:colId xmlns:a16="http://schemas.microsoft.com/office/drawing/2014/main" val="1195957032"/>
                    </a:ext>
                  </a:extLst>
                </a:gridCol>
                <a:gridCol w="408378">
                  <a:extLst>
                    <a:ext uri="{9D8B030D-6E8A-4147-A177-3AD203B41FA5}">
                      <a16:colId xmlns:a16="http://schemas.microsoft.com/office/drawing/2014/main" val="3573636240"/>
                    </a:ext>
                  </a:extLst>
                </a:gridCol>
              </a:tblGrid>
              <a:tr h="165419">
                <a:tc>
                  <a:txBody>
                    <a:bodyPr/>
                    <a:lstStyle/>
                    <a:p>
                      <a:pPr algn="l" fontAlgn="ctr"/>
                      <a:r>
                        <a:rPr lang="ru-RU" sz="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877" marR="3877" marT="38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11.12.2023</a:t>
                      </a:r>
                    </a:p>
                  </a:txBody>
                  <a:tcPr marL="3877" marR="3877" marT="38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18.02.2024</a:t>
                      </a:r>
                    </a:p>
                  </a:txBody>
                  <a:tcPr marL="3877" marR="3877" marT="38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16.05.2024</a:t>
                      </a:r>
                    </a:p>
                  </a:txBody>
                  <a:tcPr marL="3877" marR="3877" marT="38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19.07.2024</a:t>
                      </a:r>
                    </a:p>
                  </a:txBody>
                  <a:tcPr marL="3877" marR="3877" marT="38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22.08.2024</a:t>
                      </a:r>
                    </a:p>
                  </a:txBody>
                  <a:tcPr marL="3877" marR="3877" marT="38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D6F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13.10.2024</a:t>
                      </a:r>
                    </a:p>
                  </a:txBody>
                  <a:tcPr marL="3877" marR="3877" marT="38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02.11.2024</a:t>
                      </a:r>
                    </a:p>
                  </a:txBody>
                  <a:tcPr marL="3877" marR="3877" marT="38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05.03.2025</a:t>
                      </a:r>
                    </a:p>
                  </a:txBody>
                  <a:tcPr marL="3877" marR="3877" marT="38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23.05.2025</a:t>
                      </a:r>
                    </a:p>
                  </a:txBody>
                  <a:tcPr marL="3877" marR="3877" marT="38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FFF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13.07.2025</a:t>
                      </a:r>
                    </a:p>
                  </a:txBody>
                  <a:tcPr marL="3877" marR="3877" marT="38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A8F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13.08.2025</a:t>
                      </a:r>
                    </a:p>
                  </a:txBody>
                  <a:tcPr marL="3877" marR="3877" marT="38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C9A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09.09.2025</a:t>
                      </a:r>
                    </a:p>
                  </a:txBody>
                  <a:tcPr marL="3877" marR="3877" marT="38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FFA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12.11.2025</a:t>
                      </a:r>
                    </a:p>
                  </a:txBody>
                  <a:tcPr marL="3877" marR="3877" marT="38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03.02.2026</a:t>
                      </a:r>
                    </a:p>
                  </a:txBody>
                  <a:tcPr marL="3877" marR="3877" marT="38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38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34485584"/>
                  </a:ext>
                </a:extLst>
              </a:tr>
              <a:tr h="205482">
                <a:tc>
                  <a:txBody>
                    <a:bodyPr/>
                    <a:lstStyle/>
                    <a:p>
                      <a:pPr algn="l" fontAlgn="ctr"/>
                      <a:r>
                        <a:rPr lang="ru-RU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Морфологические показатели</a:t>
                      </a:r>
                    </a:p>
                  </a:txBody>
                  <a:tcPr marL="3877" marR="3877" marT="38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 gridSpan="12">
                  <a:txBody>
                    <a:bodyPr/>
                    <a:lstStyle/>
                    <a:p>
                      <a:pPr algn="ctr" fontAlgn="ctr"/>
                      <a:r>
                        <a:rPr lang="ru-RU" sz="6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3877" marR="3877" marT="38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3877" marR="3877" marT="387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3877" marR="3877" marT="387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67405499"/>
                  </a:ext>
                </a:extLst>
              </a:tr>
              <a:tr h="127941">
                <a:tc>
                  <a:txBody>
                    <a:bodyPr/>
                    <a:lstStyle/>
                    <a:p>
                      <a:pPr algn="l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Вес (кг)</a:t>
                      </a:r>
                    </a:p>
                  </a:txBody>
                  <a:tcPr marL="3877" marR="3877" marT="38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53,2</a:t>
                      </a:r>
                    </a:p>
                  </a:txBody>
                  <a:tcPr marL="3877" marR="3877" marT="38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53,6</a:t>
                      </a:r>
                    </a:p>
                  </a:txBody>
                  <a:tcPr marL="3877" marR="3877" marT="387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54,1</a:t>
                      </a:r>
                    </a:p>
                  </a:txBody>
                  <a:tcPr marL="3877" marR="3877" marT="38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52,3</a:t>
                      </a:r>
                    </a:p>
                  </a:txBody>
                  <a:tcPr marL="3877" marR="3877" marT="38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49,7</a:t>
                      </a:r>
                    </a:p>
                  </a:txBody>
                  <a:tcPr marL="3877" marR="3877" marT="38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D6F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52,6</a:t>
                      </a:r>
                    </a:p>
                  </a:txBody>
                  <a:tcPr marL="3877" marR="3877" marT="38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52,5</a:t>
                      </a:r>
                    </a:p>
                  </a:txBody>
                  <a:tcPr marL="3877" marR="3877" marT="38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49,9</a:t>
                      </a:r>
                    </a:p>
                  </a:txBody>
                  <a:tcPr marL="3877" marR="3877" marT="38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51,6</a:t>
                      </a:r>
                    </a:p>
                  </a:txBody>
                  <a:tcPr marL="3877" marR="3877" marT="38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FFF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53,1</a:t>
                      </a:r>
                    </a:p>
                  </a:txBody>
                  <a:tcPr marL="3877" marR="3877" marT="38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A8F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53,3</a:t>
                      </a:r>
                    </a:p>
                  </a:txBody>
                  <a:tcPr marL="3877" marR="3877" marT="38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C9A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51,6</a:t>
                      </a:r>
                    </a:p>
                  </a:txBody>
                  <a:tcPr marL="3877" marR="3877" marT="38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FFA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53,2</a:t>
                      </a:r>
                    </a:p>
                  </a:txBody>
                  <a:tcPr marL="3877" marR="3877" marT="387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52,5</a:t>
                      </a:r>
                    </a:p>
                  </a:txBody>
                  <a:tcPr marL="3877" marR="3877" marT="387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38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99537114"/>
                  </a:ext>
                </a:extLst>
              </a:tr>
              <a:tr h="127941">
                <a:tc>
                  <a:txBody>
                    <a:bodyPr/>
                    <a:lstStyle/>
                    <a:p>
                      <a:pPr algn="l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Рост (см)</a:t>
                      </a:r>
                    </a:p>
                  </a:txBody>
                  <a:tcPr marL="3877" marR="3877" marT="38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165,9</a:t>
                      </a:r>
                    </a:p>
                  </a:txBody>
                  <a:tcPr marL="3877" marR="3877" marT="38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165,1</a:t>
                      </a:r>
                    </a:p>
                  </a:txBody>
                  <a:tcPr marL="3877" marR="3877" marT="387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165,4</a:t>
                      </a:r>
                    </a:p>
                  </a:txBody>
                  <a:tcPr marL="3877" marR="3877" marT="38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165,9</a:t>
                      </a:r>
                    </a:p>
                  </a:txBody>
                  <a:tcPr marL="3877" marR="3877" marT="38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164,9</a:t>
                      </a:r>
                    </a:p>
                  </a:txBody>
                  <a:tcPr marL="3877" marR="3877" marT="38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D6F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166,3</a:t>
                      </a:r>
                    </a:p>
                  </a:txBody>
                  <a:tcPr marL="3877" marR="3877" marT="38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165,3</a:t>
                      </a:r>
                    </a:p>
                  </a:txBody>
                  <a:tcPr marL="3877" marR="3877" marT="38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165,6</a:t>
                      </a:r>
                    </a:p>
                  </a:txBody>
                  <a:tcPr marL="3877" marR="3877" marT="38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166,8</a:t>
                      </a:r>
                    </a:p>
                  </a:txBody>
                  <a:tcPr marL="3877" marR="3877" marT="38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FFF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166,7</a:t>
                      </a:r>
                    </a:p>
                  </a:txBody>
                  <a:tcPr marL="3877" marR="3877" marT="38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A8F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167,8</a:t>
                      </a:r>
                    </a:p>
                  </a:txBody>
                  <a:tcPr marL="3877" marR="3877" marT="38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C9A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166,8</a:t>
                      </a:r>
                    </a:p>
                  </a:txBody>
                  <a:tcPr marL="3877" marR="3877" marT="38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FFA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167,2</a:t>
                      </a:r>
                    </a:p>
                  </a:txBody>
                  <a:tcPr marL="3877" marR="3877" marT="387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167,3</a:t>
                      </a:r>
                    </a:p>
                  </a:txBody>
                  <a:tcPr marL="3877" marR="3877" marT="387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38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87104397"/>
                  </a:ext>
                </a:extLst>
              </a:tr>
              <a:tr h="127941">
                <a:tc>
                  <a:txBody>
                    <a:bodyPr/>
                    <a:lstStyle/>
                    <a:p>
                      <a:pPr algn="l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Индекс массы тела (м/кг</a:t>
                      </a:r>
                      <a:r>
                        <a:rPr lang="ru-RU" sz="600" b="0" i="0" u="none" strike="noStrike" baseline="30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)</a:t>
                      </a:r>
                    </a:p>
                  </a:txBody>
                  <a:tcPr marL="3877" marR="3877" marT="38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19,3</a:t>
                      </a:r>
                    </a:p>
                  </a:txBody>
                  <a:tcPr marL="3877" marR="3877" marT="38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19,6</a:t>
                      </a:r>
                    </a:p>
                  </a:txBody>
                  <a:tcPr marL="3877" marR="3877" marT="387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19,7</a:t>
                      </a:r>
                    </a:p>
                  </a:txBody>
                  <a:tcPr marL="3877" marR="3877" marT="38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19,0</a:t>
                      </a:r>
                    </a:p>
                  </a:txBody>
                  <a:tcPr marL="3877" marR="3877" marT="38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18,2</a:t>
                      </a:r>
                    </a:p>
                  </a:txBody>
                  <a:tcPr marL="3877" marR="3877" marT="38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D6F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19,0</a:t>
                      </a:r>
                    </a:p>
                  </a:txBody>
                  <a:tcPr marL="3877" marR="3877" marT="38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19,2</a:t>
                      </a:r>
                    </a:p>
                  </a:txBody>
                  <a:tcPr marL="3877" marR="3877" marT="38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18,1</a:t>
                      </a:r>
                    </a:p>
                  </a:txBody>
                  <a:tcPr marL="3877" marR="3877" marT="38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18,5</a:t>
                      </a:r>
                    </a:p>
                  </a:txBody>
                  <a:tcPr marL="3877" marR="3877" marT="38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FFF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19,1</a:t>
                      </a:r>
                    </a:p>
                  </a:txBody>
                  <a:tcPr marL="3877" marR="3877" marT="38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A8F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18,9</a:t>
                      </a:r>
                    </a:p>
                  </a:txBody>
                  <a:tcPr marL="3877" marR="3877" marT="38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C9A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18,5</a:t>
                      </a:r>
                    </a:p>
                  </a:txBody>
                  <a:tcPr marL="3877" marR="3877" marT="38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FFA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19,0</a:t>
                      </a:r>
                    </a:p>
                  </a:txBody>
                  <a:tcPr marL="3877" marR="3877" marT="387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18,7</a:t>
                      </a:r>
                    </a:p>
                  </a:txBody>
                  <a:tcPr marL="3877" marR="3877" marT="387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38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72578931"/>
                  </a:ext>
                </a:extLst>
              </a:tr>
              <a:tr h="127941">
                <a:tc>
                  <a:txBody>
                    <a:bodyPr/>
                    <a:lstStyle/>
                    <a:p>
                      <a:pPr algn="l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Мышечный компонент (%)</a:t>
                      </a:r>
                    </a:p>
                  </a:txBody>
                  <a:tcPr marL="3877" marR="3877" marT="38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48,1</a:t>
                      </a:r>
                    </a:p>
                  </a:txBody>
                  <a:tcPr marL="3877" marR="3877" marT="38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44,6</a:t>
                      </a:r>
                    </a:p>
                  </a:txBody>
                  <a:tcPr marL="3877" marR="3877" marT="387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49,0</a:t>
                      </a:r>
                    </a:p>
                  </a:txBody>
                  <a:tcPr marL="3877" marR="3877" marT="38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45,3</a:t>
                      </a:r>
                    </a:p>
                  </a:txBody>
                  <a:tcPr marL="3877" marR="3877" marT="38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45,3</a:t>
                      </a:r>
                    </a:p>
                  </a:txBody>
                  <a:tcPr marL="3877" marR="3877" marT="38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D6F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45,7</a:t>
                      </a:r>
                    </a:p>
                  </a:txBody>
                  <a:tcPr marL="3877" marR="3877" marT="38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46,0</a:t>
                      </a:r>
                    </a:p>
                  </a:txBody>
                  <a:tcPr marL="3877" marR="3877" marT="38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47,3</a:t>
                      </a:r>
                    </a:p>
                  </a:txBody>
                  <a:tcPr marL="3877" marR="3877" marT="38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45,5</a:t>
                      </a:r>
                    </a:p>
                  </a:txBody>
                  <a:tcPr marL="3877" marR="3877" marT="38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FFF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46,2</a:t>
                      </a:r>
                    </a:p>
                  </a:txBody>
                  <a:tcPr marL="3877" marR="3877" marT="38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A8F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50,6</a:t>
                      </a:r>
                    </a:p>
                  </a:txBody>
                  <a:tcPr marL="3877" marR="3877" marT="38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C9A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52,2</a:t>
                      </a:r>
                    </a:p>
                  </a:txBody>
                  <a:tcPr marL="3877" marR="3877" marT="38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FFA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52,0</a:t>
                      </a:r>
                    </a:p>
                  </a:txBody>
                  <a:tcPr marL="3877" marR="3877" marT="387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51,7</a:t>
                      </a:r>
                    </a:p>
                  </a:txBody>
                  <a:tcPr marL="3877" marR="3877" marT="387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38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84931629"/>
                  </a:ext>
                </a:extLst>
              </a:tr>
              <a:tr h="127941">
                <a:tc>
                  <a:txBody>
                    <a:bodyPr/>
                    <a:lstStyle/>
                    <a:p>
                      <a:pPr algn="l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Мышечный компонент (кг)</a:t>
                      </a:r>
                    </a:p>
                  </a:txBody>
                  <a:tcPr marL="3877" marR="3877" marT="38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25,5</a:t>
                      </a:r>
                    </a:p>
                  </a:txBody>
                  <a:tcPr marL="3877" marR="3877" marT="38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23,8</a:t>
                      </a:r>
                    </a:p>
                  </a:txBody>
                  <a:tcPr marL="3877" marR="3877" marT="387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26,5</a:t>
                      </a:r>
                    </a:p>
                  </a:txBody>
                  <a:tcPr marL="3877" marR="3877" marT="38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23,6</a:t>
                      </a:r>
                    </a:p>
                  </a:txBody>
                  <a:tcPr marL="3877" marR="3877" marT="38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22,5</a:t>
                      </a:r>
                    </a:p>
                  </a:txBody>
                  <a:tcPr marL="3877" marR="3877" marT="38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D6F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24,0</a:t>
                      </a:r>
                    </a:p>
                  </a:txBody>
                  <a:tcPr marL="3877" marR="3877" marT="38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24,1</a:t>
                      </a:r>
                    </a:p>
                  </a:txBody>
                  <a:tcPr marL="3877" marR="3877" marT="38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23,6</a:t>
                      </a:r>
                    </a:p>
                  </a:txBody>
                  <a:tcPr marL="3877" marR="3877" marT="38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23,5</a:t>
                      </a:r>
                    </a:p>
                  </a:txBody>
                  <a:tcPr marL="3877" marR="3877" marT="38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FFF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24,5</a:t>
                      </a:r>
                    </a:p>
                  </a:txBody>
                  <a:tcPr marL="3877" marR="3877" marT="38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A8F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26,9</a:t>
                      </a:r>
                    </a:p>
                  </a:txBody>
                  <a:tcPr marL="3877" marR="3877" marT="38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C9A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26,9</a:t>
                      </a:r>
                    </a:p>
                  </a:txBody>
                  <a:tcPr marL="3877" marR="3877" marT="38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FFA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27,6</a:t>
                      </a:r>
                    </a:p>
                  </a:txBody>
                  <a:tcPr marL="3877" marR="3877" marT="387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27,1</a:t>
                      </a:r>
                    </a:p>
                  </a:txBody>
                  <a:tcPr marL="3877" marR="3877" marT="387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38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0675922"/>
                  </a:ext>
                </a:extLst>
              </a:tr>
              <a:tr h="127941">
                <a:tc>
                  <a:txBody>
                    <a:bodyPr/>
                    <a:lstStyle/>
                    <a:p>
                      <a:pPr algn="l" fontAlgn="ctr"/>
                      <a:r>
                        <a:rPr lang="ru-RU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Жировой компонент (%)</a:t>
                      </a:r>
                    </a:p>
                  </a:txBody>
                  <a:tcPr marL="3877" marR="3877" marT="38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17,2</a:t>
                      </a:r>
                    </a:p>
                  </a:txBody>
                  <a:tcPr marL="3877" marR="3877" marT="38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16,8</a:t>
                      </a:r>
                    </a:p>
                  </a:txBody>
                  <a:tcPr marL="3877" marR="3877" marT="387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17,3</a:t>
                      </a:r>
                    </a:p>
                  </a:txBody>
                  <a:tcPr marL="3877" marR="3877" marT="38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16,0</a:t>
                      </a:r>
                    </a:p>
                  </a:txBody>
                  <a:tcPr marL="3877" marR="3877" marT="38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15,2</a:t>
                      </a:r>
                    </a:p>
                  </a:txBody>
                  <a:tcPr marL="3877" marR="3877" marT="38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D6F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17,0</a:t>
                      </a:r>
                    </a:p>
                  </a:txBody>
                  <a:tcPr marL="3877" marR="3877" marT="38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16,5</a:t>
                      </a:r>
                    </a:p>
                  </a:txBody>
                  <a:tcPr marL="3877" marR="3877" marT="38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13,2</a:t>
                      </a:r>
                    </a:p>
                  </a:txBody>
                  <a:tcPr marL="3877" marR="3877" marT="38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16,7</a:t>
                      </a:r>
                    </a:p>
                  </a:txBody>
                  <a:tcPr marL="3877" marR="3877" marT="38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FFF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16,1</a:t>
                      </a:r>
                    </a:p>
                  </a:txBody>
                  <a:tcPr marL="3877" marR="3877" marT="38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A8F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13,0</a:t>
                      </a:r>
                    </a:p>
                  </a:txBody>
                  <a:tcPr marL="3877" marR="3877" marT="38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C9A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12,1</a:t>
                      </a:r>
                    </a:p>
                  </a:txBody>
                  <a:tcPr marL="3877" marR="3877" marT="38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FFA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13,8</a:t>
                      </a:r>
                    </a:p>
                  </a:txBody>
                  <a:tcPr marL="3877" marR="3877" marT="387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12,3</a:t>
                      </a:r>
                    </a:p>
                  </a:txBody>
                  <a:tcPr marL="3877" marR="3877" marT="387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38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5061975"/>
                  </a:ext>
                </a:extLst>
              </a:tr>
              <a:tr h="127941">
                <a:tc>
                  <a:txBody>
                    <a:bodyPr/>
                    <a:lstStyle/>
                    <a:p>
                      <a:pPr algn="l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Жировой компонент (кг)</a:t>
                      </a:r>
                    </a:p>
                  </a:txBody>
                  <a:tcPr marL="3877" marR="3877" marT="38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9,2</a:t>
                      </a:r>
                    </a:p>
                  </a:txBody>
                  <a:tcPr marL="3877" marR="3877" marT="38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9,1</a:t>
                      </a:r>
                    </a:p>
                  </a:txBody>
                  <a:tcPr marL="3877" marR="3877" marT="387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9,6</a:t>
                      </a:r>
                    </a:p>
                  </a:txBody>
                  <a:tcPr marL="3877" marR="3877" marT="38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8,4</a:t>
                      </a:r>
                    </a:p>
                  </a:txBody>
                  <a:tcPr marL="3877" marR="3877" marT="38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7,7</a:t>
                      </a:r>
                    </a:p>
                  </a:txBody>
                  <a:tcPr marL="3877" marR="3877" marT="38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D6F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9,1</a:t>
                      </a:r>
                    </a:p>
                  </a:txBody>
                  <a:tcPr marL="3877" marR="3877" marT="38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8,7</a:t>
                      </a:r>
                    </a:p>
                  </a:txBody>
                  <a:tcPr marL="3877" marR="3877" marT="38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6,7</a:t>
                      </a:r>
                    </a:p>
                  </a:txBody>
                  <a:tcPr marL="3877" marR="3877" marT="38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8,7</a:t>
                      </a:r>
                    </a:p>
                  </a:txBody>
                  <a:tcPr marL="3877" marR="3877" marT="38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FFF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8,7</a:t>
                      </a:r>
                    </a:p>
                  </a:txBody>
                  <a:tcPr marL="3877" marR="3877" marT="38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A8F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7,1</a:t>
                      </a:r>
                    </a:p>
                  </a:txBody>
                  <a:tcPr marL="3877" marR="3877" marT="38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C9A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6,3</a:t>
                      </a:r>
                    </a:p>
                  </a:txBody>
                  <a:tcPr marL="3877" marR="3877" marT="38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FFA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7,4</a:t>
                      </a:r>
                    </a:p>
                  </a:txBody>
                  <a:tcPr marL="3877" marR="3877" marT="387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6,5</a:t>
                      </a:r>
                    </a:p>
                  </a:txBody>
                  <a:tcPr marL="3877" marR="3877" marT="387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38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3917020"/>
                  </a:ext>
                </a:extLst>
              </a:tr>
              <a:tr h="127941">
                <a:tc>
                  <a:txBody>
                    <a:bodyPr/>
                    <a:lstStyle/>
                    <a:p>
                      <a:pPr algn="l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Объем тела (у.е.)</a:t>
                      </a:r>
                    </a:p>
                  </a:txBody>
                  <a:tcPr marL="3877" marR="3877" marT="38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3,2</a:t>
                      </a:r>
                    </a:p>
                  </a:txBody>
                  <a:tcPr marL="3877" marR="3877" marT="38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3,2</a:t>
                      </a:r>
                    </a:p>
                  </a:txBody>
                  <a:tcPr marL="3877" marR="3877" marT="387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3,1</a:t>
                      </a:r>
                    </a:p>
                  </a:txBody>
                  <a:tcPr marL="3877" marR="3877" marT="38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3,3</a:t>
                      </a:r>
                    </a:p>
                  </a:txBody>
                  <a:tcPr marL="3877" marR="3877" marT="38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3,3</a:t>
                      </a:r>
                    </a:p>
                  </a:txBody>
                  <a:tcPr marL="3877" marR="3877" marT="38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D6F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3,8</a:t>
                      </a:r>
                    </a:p>
                  </a:txBody>
                  <a:tcPr marL="3877" marR="3877" marT="38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3,7</a:t>
                      </a:r>
                    </a:p>
                  </a:txBody>
                  <a:tcPr marL="3877" marR="3877" marT="38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3,3</a:t>
                      </a:r>
                    </a:p>
                  </a:txBody>
                  <a:tcPr marL="3877" marR="3877" marT="38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4,0</a:t>
                      </a:r>
                    </a:p>
                  </a:txBody>
                  <a:tcPr marL="3877" marR="3877" marT="38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FFF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3,2</a:t>
                      </a:r>
                    </a:p>
                  </a:txBody>
                  <a:tcPr marL="3877" marR="3877" marT="38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A8F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3,3</a:t>
                      </a:r>
                    </a:p>
                  </a:txBody>
                  <a:tcPr marL="3877" marR="3877" marT="38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C9A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3,2</a:t>
                      </a:r>
                    </a:p>
                  </a:txBody>
                  <a:tcPr marL="3877" marR="3877" marT="38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FFA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3,5</a:t>
                      </a:r>
                    </a:p>
                  </a:txBody>
                  <a:tcPr marL="3877" marR="3877" marT="387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3,5</a:t>
                      </a:r>
                    </a:p>
                  </a:txBody>
                  <a:tcPr marL="3877" marR="3877" marT="387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38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17245650"/>
                  </a:ext>
                </a:extLst>
              </a:tr>
              <a:tr h="205482">
                <a:tc>
                  <a:txBody>
                    <a:bodyPr/>
                    <a:lstStyle/>
                    <a:p>
                      <a:pPr algn="l" fontAlgn="ctr"/>
                      <a:r>
                        <a:rPr lang="ru-RU" sz="7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Сила мышц ног</a:t>
                      </a:r>
                    </a:p>
                  </a:txBody>
                  <a:tcPr marL="3877" marR="3877" marT="38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 gridSpan="12">
                  <a:txBody>
                    <a:bodyPr/>
                    <a:lstStyle/>
                    <a:p>
                      <a:pPr algn="ctr" fontAlgn="ctr"/>
                      <a:r>
                        <a:rPr lang="ru-RU" sz="6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3877" marR="3877" marT="38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3877" marR="3877" marT="387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3877" marR="3877" marT="387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97965296"/>
                  </a:ext>
                </a:extLst>
              </a:tr>
              <a:tr h="127941">
                <a:tc>
                  <a:txBody>
                    <a:bodyPr/>
                    <a:lstStyle/>
                    <a:p>
                      <a:pPr algn="l" fontAlgn="ctr"/>
                      <a:r>
                        <a:rPr lang="ru-RU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Средняя макс. относит сила мышц ног (</a:t>
                      </a:r>
                      <a:r>
                        <a:rPr lang="ru-RU" sz="6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разгиб+сгибатели</a:t>
                      </a:r>
                      <a:r>
                        <a:rPr lang="ru-RU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) (</a:t>
                      </a:r>
                      <a:r>
                        <a:rPr lang="en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N-</a:t>
                      </a:r>
                      <a:r>
                        <a:rPr lang="ru-RU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м/кг)</a:t>
                      </a:r>
                    </a:p>
                  </a:txBody>
                  <a:tcPr marL="3877" marR="3877" marT="38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2,4</a:t>
                      </a:r>
                    </a:p>
                  </a:txBody>
                  <a:tcPr marL="3877" marR="3877" marT="38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2,4</a:t>
                      </a:r>
                    </a:p>
                  </a:txBody>
                  <a:tcPr marL="3877" marR="3877" marT="387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2,5</a:t>
                      </a:r>
                    </a:p>
                  </a:txBody>
                  <a:tcPr marL="3877" marR="3877" marT="38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2,4</a:t>
                      </a:r>
                    </a:p>
                  </a:txBody>
                  <a:tcPr marL="3877" marR="3877" marT="38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2,5</a:t>
                      </a:r>
                    </a:p>
                  </a:txBody>
                  <a:tcPr marL="3877" marR="3877" marT="38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D6F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2,3</a:t>
                      </a:r>
                    </a:p>
                  </a:txBody>
                  <a:tcPr marL="3877" marR="3877" marT="38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2,5</a:t>
                      </a:r>
                    </a:p>
                  </a:txBody>
                  <a:tcPr marL="3877" marR="3877" marT="38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2,5</a:t>
                      </a:r>
                    </a:p>
                  </a:txBody>
                  <a:tcPr marL="3877" marR="3877" marT="38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2,1</a:t>
                      </a:r>
                    </a:p>
                  </a:txBody>
                  <a:tcPr marL="3877" marR="3877" marT="38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FFF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2,2</a:t>
                      </a:r>
                    </a:p>
                  </a:txBody>
                  <a:tcPr marL="3877" marR="3877" marT="38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A8F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2,2</a:t>
                      </a:r>
                    </a:p>
                  </a:txBody>
                  <a:tcPr marL="3877" marR="3877" marT="38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C9A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2,6</a:t>
                      </a:r>
                    </a:p>
                  </a:txBody>
                  <a:tcPr marL="3877" marR="3877" marT="38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FFA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2,2</a:t>
                      </a:r>
                    </a:p>
                  </a:txBody>
                  <a:tcPr marL="3877" marR="3877" marT="387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2,5</a:t>
                      </a:r>
                    </a:p>
                  </a:txBody>
                  <a:tcPr marL="3877" marR="3877" marT="387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38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74677486"/>
                  </a:ext>
                </a:extLst>
              </a:tr>
              <a:tr h="127941">
                <a:tc>
                  <a:txBody>
                    <a:bodyPr/>
                    <a:lstStyle/>
                    <a:p>
                      <a:pPr algn="l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Средняя макс. относит сила мышц ног (разгибатели) (</a:t>
                      </a:r>
                      <a:r>
                        <a:rPr lang="en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N-</a:t>
                      </a:r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м/кг)</a:t>
                      </a:r>
                    </a:p>
                  </a:txBody>
                  <a:tcPr marL="3877" marR="3877" marT="38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3,2</a:t>
                      </a:r>
                    </a:p>
                  </a:txBody>
                  <a:tcPr marL="3877" marR="3877" marT="38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3,3</a:t>
                      </a:r>
                    </a:p>
                  </a:txBody>
                  <a:tcPr marL="3877" marR="3877" marT="387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3,3</a:t>
                      </a:r>
                    </a:p>
                  </a:txBody>
                  <a:tcPr marL="3877" marR="3877" marT="38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3,3</a:t>
                      </a:r>
                    </a:p>
                  </a:txBody>
                  <a:tcPr marL="3877" marR="3877" marT="38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3,3</a:t>
                      </a:r>
                    </a:p>
                  </a:txBody>
                  <a:tcPr marL="3877" marR="3877" marT="38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D6F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3,1</a:t>
                      </a:r>
                    </a:p>
                  </a:txBody>
                  <a:tcPr marL="3877" marR="3877" marT="38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3,1</a:t>
                      </a:r>
                    </a:p>
                  </a:txBody>
                  <a:tcPr marL="3877" marR="3877" marT="38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3,4</a:t>
                      </a:r>
                    </a:p>
                  </a:txBody>
                  <a:tcPr marL="3877" marR="3877" marT="38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2,9</a:t>
                      </a:r>
                    </a:p>
                  </a:txBody>
                  <a:tcPr marL="3877" marR="3877" marT="38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FFF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2,8</a:t>
                      </a:r>
                    </a:p>
                  </a:txBody>
                  <a:tcPr marL="3877" marR="3877" marT="38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A8F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3,1</a:t>
                      </a:r>
                    </a:p>
                  </a:txBody>
                  <a:tcPr marL="3877" marR="3877" marT="38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C9A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3,4</a:t>
                      </a:r>
                    </a:p>
                  </a:txBody>
                  <a:tcPr marL="3877" marR="3877" marT="38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FFA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3,1</a:t>
                      </a:r>
                    </a:p>
                  </a:txBody>
                  <a:tcPr marL="3877" marR="3877" marT="387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</a:p>
                  </a:txBody>
                  <a:tcPr marL="3877" marR="3877" marT="387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38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661935"/>
                  </a:ext>
                </a:extLst>
              </a:tr>
              <a:tr h="127941">
                <a:tc>
                  <a:txBody>
                    <a:bodyPr/>
                    <a:lstStyle/>
                    <a:p>
                      <a:pPr algn="l" fontAlgn="ctr"/>
                      <a:r>
                        <a:rPr lang="ru-RU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Средняя макс. относит сила мышц ног (сгибатели) (</a:t>
                      </a:r>
                      <a:r>
                        <a:rPr lang="en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N-</a:t>
                      </a:r>
                      <a:r>
                        <a:rPr lang="ru-RU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м/кг)</a:t>
                      </a:r>
                    </a:p>
                  </a:txBody>
                  <a:tcPr marL="3877" marR="3877" marT="38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1,6</a:t>
                      </a:r>
                    </a:p>
                  </a:txBody>
                  <a:tcPr marL="3877" marR="3877" marT="38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1,6</a:t>
                      </a:r>
                    </a:p>
                  </a:txBody>
                  <a:tcPr marL="3877" marR="3877" marT="387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1,7</a:t>
                      </a:r>
                    </a:p>
                  </a:txBody>
                  <a:tcPr marL="3877" marR="3877" marT="38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1,5</a:t>
                      </a:r>
                    </a:p>
                  </a:txBody>
                  <a:tcPr marL="3877" marR="3877" marT="38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1,6</a:t>
                      </a:r>
                    </a:p>
                  </a:txBody>
                  <a:tcPr marL="3877" marR="3877" marT="38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D6F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1,4</a:t>
                      </a:r>
                    </a:p>
                  </a:txBody>
                  <a:tcPr marL="3877" marR="3877" marT="38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1,8</a:t>
                      </a:r>
                    </a:p>
                  </a:txBody>
                  <a:tcPr marL="3877" marR="3877" marT="38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1,6</a:t>
                      </a:r>
                    </a:p>
                  </a:txBody>
                  <a:tcPr marL="3877" marR="3877" marT="38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1,3</a:t>
                      </a:r>
                    </a:p>
                  </a:txBody>
                  <a:tcPr marL="3877" marR="3877" marT="38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FFF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1,7</a:t>
                      </a:r>
                    </a:p>
                  </a:txBody>
                  <a:tcPr marL="3877" marR="3877" marT="38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A8F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1,3</a:t>
                      </a:r>
                    </a:p>
                  </a:txBody>
                  <a:tcPr marL="3877" marR="3877" marT="38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C9A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1,7</a:t>
                      </a:r>
                    </a:p>
                  </a:txBody>
                  <a:tcPr marL="3877" marR="3877" marT="38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FFA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1,4</a:t>
                      </a:r>
                    </a:p>
                  </a:txBody>
                  <a:tcPr marL="3877" marR="3877" marT="387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7,0</a:t>
                      </a:r>
                    </a:p>
                  </a:txBody>
                  <a:tcPr marL="3877" marR="3877" marT="387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38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37446314"/>
                  </a:ext>
                </a:extLst>
              </a:tr>
              <a:tr h="127941">
                <a:tc>
                  <a:txBody>
                    <a:bodyPr/>
                    <a:lstStyle/>
                    <a:p>
                      <a:pPr algn="l" fontAlgn="ctr"/>
                      <a:r>
                        <a:rPr lang="ru-RU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Отношение сгибатели/разгибатели</a:t>
                      </a:r>
                    </a:p>
                  </a:txBody>
                  <a:tcPr marL="3877" marR="3877" marT="38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</a:p>
                  </a:txBody>
                  <a:tcPr marL="3877" marR="3877" marT="38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</a:p>
                  </a:txBody>
                  <a:tcPr marL="3877" marR="3877" marT="387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</a:p>
                  </a:txBody>
                  <a:tcPr marL="3877" marR="3877" marT="38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</a:p>
                  </a:txBody>
                  <a:tcPr marL="3877" marR="3877" marT="38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</a:p>
                  </a:txBody>
                  <a:tcPr marL="3877" marR="3877" marT="38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D6F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</a:p>
                  </a:txBody>
                  <a:tcPr marL="3877" marR="3877" marT="38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</a:p>
                  </a:txBody>
                  <a:tcPr marL="3877" marR="3877" marT="38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</a:p>
                  </a:txBody>
                  <a:tcPr marL="3877" marR="3877" marT="38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</a:p>
                  </a:txBody>
                  <a:tcPr marL="3877" marR="3877" marT="38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FFF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</a:p>
                  </a:txBody>
                  <a:tcPr marL="3877" marR="3877" marT="38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A8F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</a:p>
                  </a:txBody>
                  <a:tcPr marL="3877" marR="3877" marT="38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C9A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</a:p>
                  </a:txBody>
                  <a:tcPr marL="3877" marR="3877" marT="38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FFA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</a:p>
                  </a:txBody>
                  <a:tcPr marL="3877" marR="3877" marT="387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2,5</a:t>
                      </a:r>
                    </a:p>
                  </a:txBody>
                  <a:tcPr marL="3877" marR="3877" marT="387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38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64935046"/>
                  </a:ext>
                </a:extLst>
              </a:tr>
              <a:tr h="127941">
                <a:tc>
                  <a:txBody>
                    <a:bodyPr/>
                    <a:lstStyle/>
                    <a:p>
                      <a:pPr algn="l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Отношение правая/левая нога</a:t>
                      </a:r>
                    </a:p>
                  </a:txBody>
                  <a:tcPr marL="3877" marR="3877" marT="38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</a:t>
                      </a:r>
                    </a:p>
                  </a:txBody>
                  <a:tcPr marL="3877" marR="3877" marT="38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</a:t>
                      </a:r>
                    </a:p>
                  </a:txBody>
                  <a:tcPr marL="3877" marR="3877" marT="387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</a:t>
                      </a:r>
                    </a:p>
                  </a:txBody>
                  <a:tcPr marL="3877" marR="3877" marT="38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</a:p>
                  </a:txBody>
                  <a:tcPr marL="3877" marR="3877" marT="38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</a:p>
                  </a:txBody>
                  <a:tcPr marL="3877" marR="3877" marT="38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D6F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</a:t>
                      </a:r>
                    </a:p>
                  </a:txBody>
                  <a:tcPr marL="3877" marR="3877" marT="38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</a:t>
                      </a:r>
                    </a:p>
                  </a:txBody>
                  <a:tcPr marL="3877" marR="3877" marT="38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</a:t>
                      </a:r>
                    </a:p>
                  </a:txBody>
                  <a:tcPr marL="3877" marR="3877" marT="38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</a:t>
                      </a:r>
                    </a:p>
                  </a:txBody>
                  <a:tcPr marL="3877" marR="3877" marT="38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FFF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</a:t>
                      </a:r>
                    </a:p>
                  </a:txBody>
                  <a:tcPr marL="3877" marR="3877" marT="38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A8F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</a:t>
                      </a:r>
                    </a:p>
                  </a:txBody>
                  <a:tcPr marL="3877" marR="3877" marT="38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C9A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</a:t>
                      </a:r>
                    </a:p>
                  </a:txBody>
                  <a:tcPr marL="3877" marR="3877" marT="38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FFA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</a:t>
                      </a:r>
                    </a:p>
                  </a:txBody>
                  <a:tcPr marL="3877" marR="3877" marT="387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4,8</a:t>
                      </a:r>
                    </a:p>
                  </a:txBody>
                  <a:tcPr marL="3877" marR="3877" marT="387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38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74430387"/>
                  </a:ext>
                </a:extLst>
              </a:tr>
              <a:tr h="205482">
                <a:tc>
                  <a:txBody>
                    <a:bodyPr/>
                    <a:lstStyle/>
                    <a:p>
                      <a:pPr algn="l" fontAlgn="ctr"/>
                      <a:r>
                        <a:rPr lang="ru-RU" sz="7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Мощность</a:t>
                      </a:r>
                    </a:p>
                  </a:txBody>
                  <a:tcPr marL="3877" marR="3877" marT="38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 gridSpan="12">
                  <a:txBody>
                    <a:bodyPr/>
                    <a:lstStyle/>
                    <a:p>
                      <a:pPr algn="ctr" fontAlgn="ctr"/>
                      <a:r>
                        <a:rPr lang="ru-RU" sz="6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3877" marR="3877" marT="38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3877" marR="3877" marT="387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3877" marR="3877" marT="387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94186693"/>
                  </a:ext>
                </a:extLst>
              </a:tr>
              <a:tr h="127941">
                <a:tc>
                  <a:txBody>
                    <a:bodyPr/>
                    <a:lstStyle/>
                    <a:p>
                      <a:pPr algn="l" fontAlgn="ctr"/>
                      <a:r>
                        <a:rPr lang="ru-RU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Максимальная мощность мышц в прыжке вверх из приседа (Вт/кг)</a:t>
                      </a:r>
                    </a:p>
                  </a:txBody>
                  <a:tcPr marL="3877" marR="3877" marT="38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45,5</a:t>
                      </a:r>
                    </a:p>
                  </a:txBody>
                  <a:tcPr marL="3877" marR="3877" marT="38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46,0</a:t>
                      </a:r>
                    </a:p>
                  </a:txBody>
                  <a:tcPr marL="3877" marR="3877" marT="387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42,3</a:t>
                      </a:r>
                    </a:p>
                  </a:txBody>
                  <a:tcPr marL="3877" marR="3877" marT="38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49,4</a:t>
                      </a:r>
                    </a:p>
                  </a:txBody>
                  <a:tcPr marL="3877" marR="3877" marT="38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44,0</a:t>
                      </a:r>
                    </a:p>
                  </a:txBody>
                  <a:tcPr marL="3877" marR="3877" marT="38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D6F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44,0</a:t>
                      </a:r>
                    </a:p>
                  </a:txBody>
                  <a:tcPr marL="3877" marR="3877" marT="38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46,0</a:t>
                      </a:r>
                    </a:p>
                  </a:txBody>
                  <a:tcPr marL="3877" marR="3877" marT="38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49,8</a:t>
                      </a:r>
                    </a:p>
                  </a:txBody>
                  <a:tcPr marL="3877" marR="3877" marT="38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46,3</a:t>
                      </a:r>
                    </a:p>
                  </a:txBody>
                  <a:tcPr marL="3877" marR="3877" marT="38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FFF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38,0</a:t>
                      </a:r>
                    </a:p>
                  </a:txBody>
                  <a:tcPr marL="3877" marR="3877" marT="38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A8F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43,2</a:t>
                      </a:r>
                    </a:p>
                  </a:txBody>
                  <a:tcPr marL="3877" marR="3877" marT="38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C9A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45,4</a:t>
                      </a:r>
                    </a:p>
                  </a:txBody>
                  <a:tcPr marL="3877" marR="3877" marT="38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FFA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44,0</a:t>
                      </a:r>
                    </a:p>
                  </a:txBody>
                  <a:tcPr marL="3877" marR="3877" marT="387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51,5</a:t>
                      </a:r>
                    </a:p>
                  </a:txBody>
                  <a:tcPr marL="3877" marR="3877" marT="387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38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6984655"/>
                  </a:ext>
                </a:extLst>
              </a:tr>
              <a:tr h="127941">
                <a:tc>
                  <a:txBody>
                    <a:bodyPr/>
                    <a:lstStyle/>
                    <a:p>
                      <a:pPr algn="l" fontAlgn="ctr"/>
                      <a:r>
                        <a:rPr lang="ru-RU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Максимальная мощность мышц в прыжке вверх без рук (Вт/кг)</a:t>
                      </a:r>
                    </a:p>
                  </a:txBody>
                  <a:tcPr marL="3877" marR="3877" marT="38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46,4</a:t>
                      </a:r>
                    </a:p>
                  </a:txBody>
                  <a:tcPr marL="3877" marR="3877" marT="38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46,9</a:t>
                      </a:r>
                    </a:p>
                  </a:txBody>
                  <a:tcPr marL="3877" marR="3877" marT="387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41,9</a:t>
                      </a:r>
                    </a:p>
                  </a:txBody>
                  <a:tcPr marL="3877" marR="3877" marT="38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46,6</a:t>
                      </a:r>
                    </a:p>
                  </a:txBody>
                  <a:tcPr marL="3877" marR="3877" marT="38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40,8</a:t>
                      </a:r>
                    </a:p>
                  </a:txBody>
                  <a:tcPr marL="3877" marR="3877" marT="38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D6F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43,5</a:t>
                      </a:r>
                    </a:p>
                  </a:txBody>
                  <a:tcPr marL="3877" marR="3877" marT="38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45,5</a:t>
                      </a:r>
                    </a:p>
                  </a:txBody>
                  <a:tcPr marL="3877" marR="3877" marT="38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45,1</a:t>
                      </a:r>
                    </a:p>
                  </a:txBody>
                  <a:tcPr marL="3877" marR="3877" marT="38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45,2</a:t>
                      </a:r>
                    </a:p>
                  </a:txBody>
                  <a:tcPr marL="3877" marR="3877" marT="38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FFF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39,5</a:t>
                      </a:r>
                    </a:p>
                  </a:txBody>
                  <a:tcPr marL="3877" marR="3877" marT="38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A8F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41,9</a:t>
                      </a:r>
                    </a:p>
                  </a:txBody>
                  <a:tcPr marL="3877" marR="3877" marT="38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C9A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44,3</a:t>
                      </a:r>
                    </a:p>
                  </a:txBody>
                  <a:tcPr marL="3877" marR="3877" marT="38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FFA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44,7</a:t>
                      </a:r>
                    </a:p>
                  </a:txBody>
                  <a:tcPr marL="3877" marR="3877" marT="387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46,9</a:t>
                      </a:r>
                    </a:p>
                  </a:txBody>
                  <a:tcPr marL="3877" marR="3877" marT="387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38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32324600"/>
                  </a:ext>
                </a:extLst>
              </a:tr>
              <a:tr h="127941">
                <a:tc>
                  <a:txBody>
                    <a:bodyPr/>
                    <a:lstStyle/>
                    <a:p>
                      <a:pPr algn="l" fontAlgn="ctr"/>
                      <a:r>
                        <a:rPr lang="ru-RU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Максимальная мощность мышц в прыжке в полной координации (Вт/кг)</a:t>
                      </a:r>
                    </a:p>
                  </a:txBody>
                  <a:tcPr marL="3877" marR="3877" marT="38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47,6</a:t>
                      </a:r>
                    </a:p>
                  </a:txBody>
                  <a:tcPr marL="3877" marR="3877" marT="38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46,4</a:t>
                      </a:r>
                    </a:p>
                  </a:txBody>
                  <a:tcPr marL="3877" marR="3877" marT="387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44,3</a:t>
                      </a:r>
                    </a:p>
                  </a:txBody>
                  <a:tcPr marL="3877" marR="3877" marT="38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45,8</a:t>
                      </a:r>
                    </a:p>
                  </a:txBody>
                  <a:tcPr marL="3877" marR="3877" marT="38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42,4</a:t>
                      </a:r>
                    </a:p>
                  </a:txBody>
                  <a:tcPr marL="3877" marR="3877" marT="38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D6F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47,1</a:t>
                      </a:r>
                    </a:p>
                  </a:txBody>
                  <a:tcPr marL="3877" marR="3877" marT="38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49,2</a:t>
                      </a:r>
                    </a:p>
                  </a:txBody>
                  <a:tcPr marL="3877" marR="3877" marT="38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48,3</a:t>
                      </a:r>
                    </a:p>
                  </a:txBody>
                  <a:tcPr marL="3877" marR="3877" marT="38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49,7</a:t>
                      </a:r>
                    </a:p>
                  </a:txBody>
                  <a:tcPr marL="3877" marR="3877" marT="38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FFF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43,5</a:t>
                      </a:r>
                    </a:p>
                  </a:txBody>
                  <a:tcPr marL="3877" marR="3877" marT="38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A8F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42,5</a:t>
                      </a:r>
                    </a:p>
                  </a:txBody>
                  <a:tcPr marL="3877" marR="3877" marT="38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C9A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45,7</a:t>
                      </a:r>
                    </a:p>
                  </a:txBody>
                  <a:tcPr marL="3877" marR="3877" marT="38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FFA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48,0</a:t>
                      </a:r>
                    </a:p>
                  </a:txBody>
                  <a:tcPr marL="3877" marR="3877" marT="387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49,6</a:t>
                      </a:r>
                    </a:p>
                  </a:txBody>
                  <a:tcPr marL="3877" marR="3877" marT="387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38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64379980"/>
                  </a:ext>
                </a:extLst>
              </a:tr>
              <a:tr h="205482">
                <a:tc>
                  <a:txBody>
                    <a:bodyPr/>
                    <a:lstStyle/>
                    <a:p>
                      <a:pPr algn="l" fontAlgn="ctr"/>
                      <a:r>
                        <a:rPr lang="ru-RU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Координационная подготовленность</a:t>
                      </a:r>
                    </a:p>
                  </a:txBody>
                  <a:tcPr marL="3877" marR="3877" marT="38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 gridSpan="12">
                  <a:txBody>
                    <a:bodyPr/>
                    <a:lstStyle/>
                    <a:p>
                      <a:pPr algn="ctr" fontAlgn="ctr"/>
                      <a:r>
                        <a:rPr lang="ru-RU" sz="6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3877" marR="3877" marT="38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3877" marR="3877" marT="387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3877" marR="3877" marT="387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66917665"/>
                  </a:ext>
                </a:extLst>
              </a:tr>
              <a:tr h="127941">
                <a:tc>
                  <a:txBody>
                    <a:bodyPr/>
                    <a:lstStyle/>
                    <a:p>
                      <a:pPr algn="l" fontAlgn="ctr"/>
                      <a:r>
                        <a:rPr lang="ru-RU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Индекс </a:t>
                      </a:r>
                      <a:r>
                        <a:rPr lang="ru-RU" sz="6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координацинной</a:t>
                      </a:r>
                      <a:r>
                        <a:rPr lang="ru-RU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подготовленности (</a:t>
                      </a:r>
                      <a:r>
                        <a:rPr lang="ru-RU" sz="6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стабилан</a:t>
                      </a:r>
                      <a:r>
                        <a:rPr lang="ru-RU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, у.е.)</a:t>
                      </a:r>
                    </a:p>
                  </a:txBody>
                  <a:tcPr marL="3877" marR="3877" marT="38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62,3</a:t>
                      </a:r>
                    </a:p>
                  </a:txBody>
                  <a:tcPr marL="3877" marR="3877" marT="38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62,9</a:t>
                      </a:r>
                    </a:p>
                  </a:txBody>
                  <a:tcPr marL="3877" marR="3877" marT="387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62,2</a:t>
                      </a:r>
                    </a:p>
                  </a:txBody>
                  <a:tcPr marL="3877" marR="3877" marT="38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61,5</a:t>
                      </a:r>
                    </a:p>
                  </a:txBody>
                  <a:tcPr marL="3877" marR="3877" marT="38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62,5</a:t>
                      </a:r>
                    </a:p>
                  </a:txBody>
                  <a:tcPr marL="3877" marR="3877" marT="38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D6F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67,2</a:t>
                      </a:r>
                    </a:p>
                  </a:txBody>
                  <a:tcPr marL="3877" marR="3877" marT="38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65,4</a:t>
                      </a:r>
                    </a:p>
                  </a:txBody>
                  <a:tcPr marL="3877" marR="3877" marT="38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57,0</a:t>
                      </a:r>
                    </a:p>
                  </a:txBody>
                  <a:tcPr marL="3877" marR="3877" marT="38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64,1</a:t>
                      </a:r>
                    </a:p>
                  </a:txBody>
                  <a:tcPr marL="3877" marR="3877" marT="38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FFF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62,6</a:t>
                      </a:r>
                    </a:p>
                  </a:txBody>
                  <a:tcPr marL="3877" marR="3877" marT="38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A8F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58,8</a:t>
                      </a:r>
                    </a:p>
                  </a:txBody>
                  <a:tcPr marL="3877" marR="3877" marT="38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C9A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60,6</a:t>
                      </a:r>
                    </a:p>
                  </a:txBody>
                  <a:tcPr marL="3877" marR="3877" marT="38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FFA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62,9</a:t>
                      </a:r>
                    </a:p>
                  </a:txBody>
                  <a:tcPr marL="3877" marR="3877" marT="387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58,3</a:t>
                      </a:r>
                    </a:p>
                  </a:txBody>
                  <a:tcPr marL="3877" marR="3877" marT="387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38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5359191"/>
                  </a:ext>
                </a:extLst>
              </a:tr>
              <a:tr h="205482">
                <a:tc>
                  <a:txBody>
                    <a:bodyPr/>
                    <a:lstStyle/>
                    <a:p>
                      <a:pPr algn="l" fontAlgn="ctr"/>
                      <a:r>
                        <a:rPr lang="ru-RU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Интегральный показатель физической подготовленности (у.е.)</a:t>
                      </a:r>
                    </a:p>
                  </a:txBody>
                  <a:tcPr marL="3877" marR="3877" marT="38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1" i="0" u="none" strike="noStrike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</a:rPr>
                        <a:t>62,8</a:t>
                      </a:r>
                    </a:p>
                  </a:txBody>
                  <a:tcPr marL="3877" marR="3877" marT="38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1" i="0" u="none" strike="noStrike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</a:rPr>
                        <a:t>59,4</a:t>
                      </a:r>
                    </a:p>
                  </a:txBody>
                  <a:tcPr marL="3877" marR="3877" marT="387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1" i="0" u="none" strike="noStrike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</a:rPr>
                        <a:t>57,4</a:t>
                      </a:r>
                    </a:p>
                  </a:txBody>
                  <a:tcPr marL="3877" marR="3877" marT="38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1" i="0" u="none" strike="noStrike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</a:rPr>
                        <a:t>62,4</a:t>
                      </a:r>
                    </a:p>
                  </a:txBody>
                  <a:tcPr marL="3877" marR="3877" marT="38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1" i="0" u="none" strike="noStrike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</a:rPr>
                        <a:t>58,5</a:t>
                      </a:r>
                    </a:p>
                  </a:txBody>
                  <a:tcPr marL="3877" marR="3877" marT="38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D6F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1" i="0" u="none" strike="noStrike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</a:rPr>
                        <a:t>49,9</a:t>
                      </a:r>
                    </a:p>
                  </a:txBody>
                  <a:tcPr marL="3877" marR="3877" marT="387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1" i="0" u="none" strike="noStrike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</a:rPr>
                        <a:t>56,9</a:t>
                      </a:r>
                    </a:p>
                  </a:txBody>
                  <a:tcPr marL="3877" marR="3877" marT="387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1" i="0" u="none" strike="noStrike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</a:rPr>
                        <a:t>57,0</a:t>
                      </a:r>
                    </a:p>
                  </a:txBody>
                  <a:tcPr marL="3877" marR="3877" marT="387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1" i="0" u="none" strike="noStrike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</a:rPr>
                        <a:t>50,6</a:t>
                      </a:r>
                    </a:p>
                  </a:txBody>
                  <a:tcPr marL="3877" marR="3877" marT="387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FFF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1" i="0" u="none" strike="noStrike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</a:rPr>
                        <a:t>40,5</a:t>
                      </a:r>
                    </a:p>
                  </a:txBody>
                  <a:tcPr marL="3877" marR="3877" marT="387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A8F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1" i="0" u="none" strike="noStrike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</a:rPr>
                        <a:t>50,4</a:t>
                      </a:r>
                    </a:p>
                  </a:txBody>
                  <a:tcPr marL="3877" marR="3877" marT="387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C9A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1" i="0" u="none" strike="noStrike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</a:rPr>
                        <a:t>61,5</a:t>
                      </a:r>
                    </a:p>
                  </a:txBody>
                  <a:tcPr marL="3877" marR="3877" marT="387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FFA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1" i="0" u="none" strike="noStrike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</a:rPr>
                        <a:t>58,7</a:t>
                      </a:r>
                    </a:p>
                  </a:txBody>
                  <a:tcPr marL="3877" marR="3877" marT="387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67,0</a:t>
                      </a:r>
                    </a:p>
                  </a:txBody>
                  <a:tcPr marL="3877" marR="3877" marT="387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38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8307681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2280847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DF717EA6-5D23-303A-79D6-F16EB37B3F77}"/>
              </a:ext>
            </a:extLst>
          </p:cNvPr>
          <p:cNvSpPr/>
          <p:nvPr/>
        </p:nvSpPr>
        <p:spPr>
          <a:xfrm rot="16200000">
            <a:off x="1998803" y="-2001695"/>
            <a:ext cx="5143503" cy="9146888"/>
          </a:xfrm>
          <a:prstGeom prst="rect">
            <a:avLst/>
          </a:prstGeom>
          <a:gradFill>
            <a:gsLst>
              <a:gs pos="0">
                <a:srgbClr val="002060">
                  <a:alpha val="0"/>
                </a:srgbClr>
              </a:gs>
              <a:gs pos="29000">
                <a:srgbClr val="002060">
                  <a:alpha val="42000"/>
                </a:srgbClr>
              </a:gs>
              <a:gs pos="75000">
                <a:srgbClr val="002060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19A1BD33-0BE8-91FB-6182-3497D39EA1C0}"/>
              </a:ext>
            </a:extLst>
          </p:cNvPr>
          <p:cNvSpPr/>
          <p:nvPr/>
        </p:nvSpPr>
        <p:spPr>
          <a:xfrm>
            <a:off x="339866" y="257351"/>
            <a:ext cx="8461376" cy="68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sz="2400" b="1" i="1" dirty="0">
                <a:solidFill>
                  <a:schemeClr val="bg1"/>
                </a:solidFill>
                <a:latin typeface="Montserrat" panose="00000500000000000000" pitchFamily="2" charset="-52"/>
              </a:rPr>
              <a:t>ОБЩИЙ ЗАЧЕТ КУБКА РОССИИ</a:t>
            </a:r>
          </a:p>
          <a:p>
            <a:pPr algn="ctr">
              <a:lnSpc>
                <a:spcPct val="80000"/>
              </a:lnSpc>
            </a:pPr>
            <a:r>
              <a:rPr lang="ru-RU" sz="2400" b="1" i="1" dirty="0">
                <a:solidFill>
                  <a:schemeClr val="bg1"/>
                </a:solidFill>
                <a:latin typeface="Montserrat" panose="00000500000000000000" pitchFamily="2" charset="-52"/>
              </a:rPr>
              <a:t>СЕЗОН 2024-2025 </a:t>
            </a:r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86B7F07F-5BAB-FE34-16F9-64EE8A786580}"/>
              </a:ext>
            </a:extLst>
          </p:cNvPr>
          <p:cNvPicPr>
            <a:picLocks noChangeAspect="1"/>
          </p:cNvPicPr>
          <p:nvPr/>
        </p:nvPicPr>
        <p:blipFill>
          <a:blip r:embed="rId2">
            <a:biLevel thresh="25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0"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51520" y="199599"/>
            <a:ext cx="638200" cy="638200"/>
          </a:xfrm>
          <a:prstGeom prst="rect">
            <a:avLst/>
          </a:prstGeom>
        </p:spPr>
      </p:pic>
      <p:pic>
        <p:nvPicPr>
          <p:cNvPr id="16" name="Рисунок 5">
            <a:extLst>
              <a:ext uri="{FF2B5EF4-FFF2-40B4-BE49-F238E27FC236}">
                <a16:creationId xmlns:a16="http://schemas.microsoft.com/office/drawing/2014/main" id="{424EA722-01C2-EE95-65E9-A3525FC9195F}"/>
              </a:ext>
            </a:extLst>
          </p:cNvPr>
          <p:cNvPicPr>
            <a:picLocks noGrp="1" noChangeAspect="1"/>
          </p:cNvPicPr>
          <p:nvPr/>
        </p:nvPicPr>
        <p:blipFill>
          <a:blip r:embed="rId4"/>
          <a:stretch/>
        </p:blipFill>
        <p:spPr bwMode="auto">
          <a:xfrm>
            <a:off x="8068721" y="177893"/>
            <a:ext cx="968976" cy="659906"/>
          </a:xfrm>
          <a:prstGeom prst="rect">
            <a:avLst/>
          </a:prstGeom>
          <a:noFill/>
        </p:spPr>
      </p:pic>
      <p:graphicFrame>
        <p:nvGraphicFramePr>
          <p:cNvPr id="4" name="Объект 3">
            <a:extLst>
              <a:ext uri="{FF2B5EF4-FFF2-40B4-BE49-F238E27FC236}">
                <a16:creationId xmlns:a16="http://schemas.microsoft.com/office/drawing/2014/main" id="{3BBFF1E0-D763-A691-95F4-7350EE6990CC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429377917"/>
              </p:ext>
            </p:extLst>
          </p:nvPr>
        </p:nvGraphicFramePr>
        <p:xfrm>
          <a:off x="161508" y="1095153"/>
          <a:ext cx="8876189" cy="3339136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18459">
                  <a:extLst>
                    <a:ext uri="{9D8B030D-6E8A-4147-A177-3AD203B41FA5}">
                      <a16:colId xmlns:a16="http://schemas.microsoft.com/office/drawing/2014/main" val="3316336150"/>
                    </a:ext>
                  </a:extLst>
                </a:gridCol>
                <a:gridCol w="1567922">
                  <a:extLst>
                    <a:ext uri="{9D8B030D-6E8A-4147-A177-3AD203B41FA5}">
                      <a16:colId xmlns:a16="http://schemas.microsoft.com/office/drawing/2014/main" val="2595138475"/>
                    </a:ext>
                  </a:extLst>
                </a:gridCol>
                <a:gridCol w="557484">
                  <a:extLst>
                    <a:ext uri="{9D8B030D-6E8A-4147-A177-3AD203B41FA5}">
                      <a16:colId xmlns:a16="http://schemas.microsoft.com/office/drawing/2014/main" val="3255919018"/>
                    </a:ext>
                  </a:extLst>
                </a:gridCol>
                <a:gridCol w="557484">
                  <a:extLst>
                    <a:ext uri="{9D8B030D-6E8A-4147-A177-3AD203B41FA5}">
                      <a16:colId xmlns:a16="http://schemas.microsoft.com/office/drawing/2014/main" val="2501111139"/>
                    </a:ext>
                  </a:extLst>
                </a:gridCol>
                <a:gridCol w="557484">
                  <a:extLst>
                    <a:ext uri="{9D8B030D-6E8A-4147-A177-3AD203B41FA5}">
                      <a16:colId xmlns:a16="http://schemas.microsoft.com/office/drawing/2014/main" val="3525516927"/>
                    </a:ext>
                  </a:extLst>
                </a:gridCol>
                <a:gridCol w="557484">
                  <a:extLst>
                    <a:ext uri="{9D8B030D-6E8A-4147-A177-3AD203B41FA5}">
                      <a16:colId xmlns:a16="http://schemas.microsoft.com/office/drawing/2014/main" val="2581833411"/>
                    </a:ext>
                  </a:extLst>
                </a:gridCol>
                <a:gridCol w="557484">
                  <a:extLst>
                    <a:ext uri="{9D8B030D-6E8A-4147-A177-3AD203B41FA5}">
                      <a16:colId xmlns:a16="http://schemas.microsoft.com/office/drawing/2014/main" val="2826696263"/>
                    </a:ext>
                  </a:extLst>
                </a:gridCol>
                <a:gridCol w="557484">
                  <a:extLst>
                    <a:ext uri="{9D8B030D-6E8A-4147-A177-3AD203B41FA5}">
                      <a16:colId xmlns:a16="http://schemas.microsoft.com/office/drawing/2014/main" val="482053731"/>
                    </a:ext>
                  </a:extLst>
                </a:gridCol>
                <a:gridCol w="557484">
                  <a:extLst>
                    <a:ext uri="{9D8B030D-6E8A-4147-A177-3AD203B41FA5}">
                      <a16:colId xmlns:a16="http://schemas.microsoft.com/office/drawing/2014/main" val="2197505346"/>
                    </a:ext>
                  </a:extLst>
                </a:gridCol>
                <a:gridCol w="557484">
                  <a:extLst>
                    <a:ext uri="{9D8B030D-6E8A-4147-A177-3AD203B41FA5}">
                      <a16:colId xmlns:a16="http://schemas.microsoft.com/office/drawing/2014/main" val="1798685353"/>
                    </a:ext>
                  </a:extLst>
                </a:gridCol>
                <a:gridCol w="557484">
                  <a:extLst>
                    <a:ext uri="{9D8B030D-6E8A-4147-A177-3AD203B41FA5}">
                      <a16:colId xmlns:a16="http://schemas.microsoft.com/office/drawing/2014/main" val="247728481"/>
                    </a:ext>
                  </a:extLst>
                </a:gridCol>
                <a:gridCol w="557484">
                  <a:extLst>
                    <a:ext uri="{9D8B030D-6E8A-4147-A177-3AD203B41FA5}">
                      <a16:colId xmlns:a16="http://schemas.microsoft.com/office/drawing/2014/main" val="1189186905"/>
                    </a:ext>
                  </a:extLst>
                </a:gridCol>
                <a:gridCol w="557484">
                  <a:extLst>
                    <a:ext uri="{9D8B030D-6E8A-4147-A177-3AD203B41FA5}">
                      <a16:colId xmlns:a16="http://schemas.microsoft.com/office/drawing/2014/main" val="658365370"/>
                    </a:ext>
                  </a:extLst>
                </a:gridCol>
                <a:gridCol w="557484">
                  <a:extLst>
                    <a:ext uri="{9D8B030D-6E8A-4147-A177-3AD203B41FA5}">
                      <a16:colId xmlns:a16="http://schemas.microsoft.com/office/drawing/2014/main" val="435063851"/>
                    </a:ext>
                  </a:extLst>
                </a:gridCol>
              </a:tblGrid>
              <a:tr h="175744"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u="none" strike="noStrike">
                          <a:effectLst/>
                        </a:rPr>
                        <a:t>Место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8079" marR="8079" marT="807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u="none" strike="noStrike">
                          <a:effectLst/>
                        </a:rPr>
                        <a:t>Фамилия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8079" marR="8079" marT="8079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u="none" strike="noStrike">
                          <a:effectLst/>
                        </a:rPr>
                        <a:t>1й этап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8079" marR="8079" marT="8079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u="none" strike="noStrike">
                          <a:effectLst/>
                        </a:rPr>
                        <a:t>2й этап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8079" marR="8079" marT="8079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u="none" strike="noStrike">
                          <a:effectLst/>
                        </a:rPr>
                        <a:t>3й этап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8079" marR="8079" marT="8079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u="none" strike="noStrike">
                          <a:effectLst/>
                        </a:rPr>
                        <a:t>4й этап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8079" marR="8079" marT="8079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u="none" strike="noStrike">
                          <a:effectLst/>
                        </a:rPr>
                        <a:t>5й этап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8079" marR="8079" marT="8079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u="none" strike="noStrike">
                          <a:effectLst/>
                        </a:rPr>
                        <a:t>6й этап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8079" marR="8079" marT="8079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u="none" strike="noStrike">
                          <a:effectLst/>
                        </a:rPr>
                        <a:t>7й этап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8079" marR="8079" marT="8079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u="none" strike="noStrike">
                          <a:effectLst/>
                        </a:rPr>
                        <a:t>8йэтап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8079" marR="8079" marT="8079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u="none" strike="noStrike">
                          <a:effectLst/>
                        </a:rPr>
                        <a:t>9й этап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8079" marR="8079" marT="8079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u="none" strike="noStrike">
                          <a:effectLst/>
                        </a:rPr>
                        <a:t>11 этап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8079" marR="8079" marT="8079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u="none" strike="noStrike">
                          <a:effectLst/>
                        </a:rPr>
                        <a:t>12 этап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8079" marR="8079" marT="8079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u="none" strike="noStrike">
                          <a:effectLst/>
                        </a:rPr>
                        <a:t>Сумма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8079" marR="8079" marT="8079" marB="0" anchor="b"/>
                </a:tc>
                <a:extLst>
                  <a:ext uri="{0D108BD9-81ED-4DB2-BD59-A6C34878D82A}">
                    <a16:rowId xmlns:a16="http://schemas.microsoft.com/office/drawing/2014/main" val="2147167441"/>
                  </a:ext>
                </a:extLst>
              </a:tr>
              <a:tr h="175744"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u="none" strike="noStrike" dirty="0">
                          <a:solidFill>
                            <a:srgbClr val="0070C0"/>
                          </a:solidFill>
                          <a:effectLst/>
                        </a:rPr>
                        <a:t>1</a:t>
                      </a:r>
                      <a:endParaRPr lang="ru-RU" sz="900" b="0" i="0" u="none" strike="noStrike" dirty="0">
                        <a:solidFill>
                          <a:srgbClr val="0070C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8079" marR="8079" marT="8079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u="none" strike="noStrike" dirty="0">
                          <a:solidFill>
                            <a:srgbClr val="0070C0"/>
                          </a:solidFill>
                          <a:effectLst/>
                        </a:rPr>
                        <a:t>Колясникова Валерия</a:t>
                      </a:r>
                      <a:endParaRPr lang="ru-RU" sz="900" b="0" i="0" u="none" strike="noStrike" dirty="0">
                        <a:solidFill>
                          <a:srgbClr val="0070C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8079" marR="8079" marT="807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solidFill>
                            <a:srgbClr val="0070C0"/>
                          </a:solidFill>
                          <a:effectLst/>
                        </a:rPr>
                        <a:t>19,0</a:t>
                      </a:r>
                      <a:endParaRPr lang="ru-RU" sz="900" b="0" i="0" u="none" strike="noStrike" dirty="0">
                        <a:solidFill>
                          <a:srgbClr val="0070C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8079" marR="8079" marT="807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solidFill>
                            <a:srgbClr val="0070C0"/>
                          </a:solidFill>
                          <a:effectLst/>
                        </a:rPr>
                        <a:t>15,0</a:t>
                      </a:r>
                      <a:endParaRPr lang="ru-RU" sz="900" b="0" i="0" u="none" strike="noStrike" dirty="0">
                        <a:solidFill>
                          <a:srgbClr val="0070C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8079" marR="8079" marT="807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solidFill>
                            <a:srgbClr val="0070C0"/>
                          </a:solidFill>
                          <a:effectLst/>
                        </a:rPr>
                        <a:t>30,0</a:t>
                      </a:r>
                      <a:endParaRPr lang="ru-RU" sz="900" b="0" i="0" u="none" strike="noStrike" dirty="0">
                        <a:solidFill>
                          <a:srgbClr val="0070C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8079" marR="8079" marT="807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solidFill>
                            <a:srgbClr val="0070C0"/>
                          </a:solidFill>
                          <a:effectLst/>
                        </a:rPr>
                        <a:t>17,0</a:t>
                      </a:r>
                      <a:endParaRPr lang="ru-RU" sz="900" b="0" i="0" u="none" strike="noStrike">
                        <a:solidFill>
                          <a:srgbClr val="0070C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8079" marR="8079" marT="807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solidFill>
                            <a:srgbClr val="0070C0"/>
                          </a:solidFill>
                          <a:effectLst/>
                        </a:rPr>
                        <a:t>17,0</a:t>
                      </a:r>
                      <a:endParaRPr lang="ru-RU" sz="900" b="0" i="0" u="none" strike="noStrike" dirty="0">
                        <a:solidFill>
                          <a:srgbClr val="0070C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8079" marR="8079" marT="807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solidFill>
                            <a:srgbClr val="0070C0"/>
                          </a:solidFill>
                          <a:effectLst/>
                        </a:rPr>
                        <a:t> </a:t>
                      </a:r>
                      <a:endParaRPr lang="ru-RU" sz="900" b="0" i="0" u="none" strike="noStrike" dirty="0">
                        <a:solidFill>
                          <a:srgbClr val="0070C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8079" marR="8079" marT="807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solidFill>
                            <a:srgbClr val="0070C0"/>
                          </a:solidFill>
                          <a:effectLst/>
                        </a:rPr>
                        <a:t> </a:t>
                      </a:r>
                      <a:endParaRPr lang="ru-RU" sz="900" b="0" i="0" u="none" strike="noStrike" dirty="0">
                        <a:solidFill>
                          <a:srgbClr val="0070C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8079" marR="8079" marT="807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solidFill>
                            <a:srgbClr val="0070C0"/>
                          </a:solidFill>
                          <a:effectLst/>
                        </a:rPr>
                        <a:t>17,0</a:t>
                      </a:r>
                      <a:endParaRPr lang="ru-RU" sz="900" b="0" i="0" u="none" strike="noStrike" dirty="0">
                        <a:solidFill>
                          <a:srgbClr val="0070C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8079" marR="8079" marT="807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solidFill>
                            <a:srgbClr val="0070C0"/>
                          </a:solidFill>
                          <a:effectLst/>
                        </a:rPr>
                        <a:t>15,0</a:t>
                      </a:r>
                      <a:endParaRPr lang="ru-RU" sz="900" b="0" i="0" u="none" strike="noStrike" dirty="0">
                        <a:solidFill>
                          <a:srgbClr val="0070C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8079" marR="8079" marT="807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solidFill>
                            <a:srgbClr val="0070C0"/>
                          </a:solidFill>
                          <a:effectLst/>
                        </a:rPr>
                        <a:t>30,0</a:t>
                      </a:r>
                      <a:endParaRPr lang="ru-RU" sz="900" b="0" i="0" u="none" strike="noStrike">
                        <a:solidFill>
                          <a:srgbClr val="0070C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8079" marR="8079" marT="807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solidFill>
                            <a:srgbClr val="0070C0"/>
                          </a:solidFill>
                          <a:effectLst/>
                        </a:rPr>
                        <a:t>23,0</a:t>
                      </a:r>
                      <a:endParaRPr lang="ru-RU" sz="900" b="0" i="0" u="none" strike="noStrike">
                        <a:solidFill>
                          <a:srgbClr val="0070C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8079" marR="8079" marT="807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solidFill>
                            <a:srgbClr val="0070C0"/>
                          </a:solidFill>
                          <a:effectLst/>
                        </a:rPr>
                        <a:t>183,0</a:t>
                      </a:r>
                      <a:endParaRPr lang="ru-RU" sz="900" b="0" i="0" u="none" strike="noStrike">
                        <a:solidFill>
                          <a:srgbClr val="0070C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8079" marR="8079" marT="8079" marB="0" anchor="ctr"/>
                </a:tc>
                <a:extLst>
                  <a:ext uri="{0D108BD9-81ED-4DB2-BD59-A6C34878D82A}">
                    <a16:rowId xmlns:a16="http://schemas.microsoft.com/office/drawing/2014/main" val="623275453"/>
                  </a:ext>
                </a:extLst>
              </a:tr>
              <a:tr h="175744"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u="none" strike="noStrike">
                          <a:solidFill>
                            <a:srgbClr val="0070C0"/>
                          </a:solidFill>
                          <a:effectLst/>
                        </a:rPr>
                        <a:t>2</a:t>
                      </a:r>
                      <a:endParaRPr lang="ru-RU" sz="900" b="0" i="0" u="none" strike="noStrike">
                        <a:solidFill>
                          <a:srgbClr val="0070C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8079" marR="8079" marT="8079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u="none" strike="noStrike">
                          <a:solidFill>
                            <a:srgbClr val="0070C0"/>
                          </a:solidFill>
                          <a:effectLst/>
                        </a:rPr>
                        <a:t>Кустова Александра</a:t>
                      </a:r>
                      <a:endParaRPr lang="ru-RU" sz="900" b="0" i="0" u="none" strike="noStrike">
                        <a:solidFill>
                          <a:srgbClr val="0070C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8079" marR="8079" marT="807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solidFill>
                            <a:srgbClr val="0070C0"/>
                          </a:solidFill>
                          <a:effectLst/>
                        </a:rPr>
                        <a:t>23,0</a:t>
                      </a:r>
                      <a:endParaRPr lang="ru-RU" sz="900" b="0" i="0" u="none" strike="noStrike">
                        <a:solidFill>
                          <a:srgbClr val="0070C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8079" marR="8079" marT="807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solidFill>
                            <a:srgbClr val="0070C0"/>
                          </a:solidFill>
                          <a:effectLst/>
                        </a:rPr>
                        <a:t>30,0</a:t>
                      </a:r>
                      <a:endParaRPr lang="ru-RU" sz="900" b="0" i="0" u="none" strike="noStrike">
                        <a:solidFill>
                          <a:srgbClr val="0070C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8079" marR="8079" marT="807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solidFill>
                            <a:srgbClr val="0070C0"/>
                          </a:solidFill>
                          <a:effectLst/>
                        </a:rPr>
                        <a:t>17,0</a:t>
                      </a:r>
                      <a:endParaRPr lang="ru-RU" sz="900" b="0" i="0" u="none" strike="noStrike">
                        <a:solidFill>
                          <a:srgbClr val="0070C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8079" marR="8079" marT="807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solidFill>
                            <a:srgbClr val="0070C0"/>
                          </a:solidFill>
                          <a:effectLst/>
                        </a:rPr>
                        <a:t>30,0</a:t>
                      </a:r>
                      <a:endParaRPr lang="ru-RU" sz="900" b="0" i="0" u="none" strike="noStrike">
                        <a:solidFill>
                          <a:srgbClr val="0070C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8079" marR="8079" marT="807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solidFill>
                            <a:srgbClr val="0070C0"/>
                          </a:solidFill>
                          <a:effectLst/>
                        </a:rPr>
                        <a:t>30,0</a:t>
                      </a:r>
                      <a:endParaRPr lang="ru-RU" sz="900" b="0" i="0" u="none" strike="noStrike">
                        <a:solidFill>
                          <a:srgbClr val="0070C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8079" marR="8079" marT="807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solidFill>
                            <a:srgbClr val="0070C0"/>
                          </a:solidFill>
                          <a:effectLst/>
                        </a:rPr>
                        <a:t> </a:t>
                      </a:r>
                      <a:endParaRPr lang="ru-RU" sz="900" b="0" i="0" u="none" strike="noStrike">
                        <a:solidFill>
                          <a:srgbClr val="0070C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8079" marR="8079" marT="807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solidFill>
                            <a:srgbClr val="0070C0"/>
                          </a:solidFill>
                          <a:effectLst/>
                        </a:rPr>
                        <a:t> </a:t>
                      </a:r>
                      <a:endParaRPr lang="ru-RU" sz="900" b="0" i="0" u="none" strike="noStrike">
                        <a:solidFill>
                          <a:srgbClr val="0070C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8079" marR="8079" marT="807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solidFill>
                            <a:srgbClr val="0070C0"/>
                          </a:solidFill>
                          <a:effectLst/>
                        </a:rPr>
                        <a:t>23,0</a:t>
                      </a:r>
                      <a:endParaRPr lang="ru-RU" sz="900" b="0" i="0" u="none" strike="noStrike">
                        <a:solidFill>
                          <a:srgbClr val="0070C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8079" marR="8079" marT="807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solidFill>
                            <a:srgbClr val="0070C0"/>
                          </a:solidFill>
                          <a:effectLst/>
                        </a:rPr>
                        <a:t>23,0</a:t>
                      </a:r>
                      <a:endParaRPr lang="ru-RU" sz="900" b="0" i="0" u="none" strike="noStrike">
                        <a:solidFill>
                          <a:srgbClr val="0070C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8079" marR="8079" marT="807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solidFill>
                            <a:srgbClr val="0070C0"/>
                          </a:solidFill>
                          <a:effectLst/>
                        </a:rPr>
                        <a:t> </a:t>
                      </a:r>
                      <a:endParaRPr lang="ru-RU" sz="900" b="0" i="0" u="none" strike="noStrike">
                        <a:solidFill>
                          <a:srgbClr val="0070C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8079" marR="8079" marT="807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solidFill>
                            <a:srgbClr val="0070C0"/>
                          </a:solidFill>
                          <a:effectLst/>
                        </a:rPr>
                        <a:t> </a:t>
                      </a:r>
                      <a:endParaRPr lang="ru-RU" sz="900" b="0" i="0" u="none" strike="noStrike" dirty="0">
                        <a:solidFill>
                          <a:srgbClr val="0070C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8079" marR="8079" marT="807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solidFill>
                            <a:srgbClr val="0070C0"/>
                          </a:solidFill>
                          <a:effectLst/>
                        </a:rPr>
                        <a:t>176,0</a:t>
                      </a:r>
                      <a:endParaRPr lang="ru-RU" sz="900" b="0" i="0" u="none" strike="noStrike" dirty="0">
                        <a:solidFill>
                          <a:srgbClr val="0070C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8079" marR="8079" marT="8079" marB="0" anchor="ctr"/>
                </a:tc>
                <a:extLst>
                  <a:ext uri="{0D108BD9-81ED-4DB2-BD59-A6C34878D82A}">
                    <a16:rowId xmlns:a16="http://schemas.microsoft.com/office/drawing/2014/main" val="3542146922"/>
                  </a:ext>
                </a:extLst>
              </a:tr>
              <a:tr h="175744"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u="none" strike="noStrike">
                          <a:solidFill>
                            <a:srgbClr val="0070C0"/>
                          </a:solidFill>
                          <a:effectLst/>
                        </a:rPr>
                        <a:t>3</a:t>
                      </a:r>
                      <a:endParaRPr lang="ru-RU" sz="900" b="0" i="0" u="none" strike="noStrike">
                        <a:solidFill>
                          <a:srgbClr val="0070C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8079" marR="8079" marT="8079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u="none" strike="noStrike">
                          <a:solidFill>
                            <a:srgbClr val="0070C0"/>
                          </a:solidFill>
                          <a:effectLst/>
                        </a:rPr>
                        <a:t>Каблукова Ксения </a:t>
                      </a:r>
                      <a:endParaRPr lang="ru-RU" sz="900" b="0" i="0" u="none" strike="noStrike">
                        <a:solidFill>
                          <a:srgbClr val="0070C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8079" marR="8079" marT="807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solidFill>
                            <a:srgbClr val="0070C0"/>
                          </a:solidFill>
                          <a:effectLst/>
                        </a:rPr>
                        <a:t>16,0</a:t>
                      </a:r>
                      <a:endParaRPr lang="ru-RU" sz="900" b="0" i="0" u="none" strike="noStrike">
                        <a:solidFill>
                          <a:srgbClr val="0070C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8079" marR="8079" marT="807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solidFill>
                            <a:srgbClr val="0070C0"/>
                          </a:solidFill>
                          <a:effectLst/>
                        </a:rPr>
                        <a:t>16,0</a:t>
                      </a:r>
                      <a:endParaRPr lang="ru-RU" sz="900" b="0" i="0" u="none" strike="noStrike">
                        <a:solidFill>
                          <a:srgbClr val="0070C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8079" marR="8079" marT="807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solidFill>
                            <a:srgbClr val="0070C0"/>
                          </a:solidFill>
                          <a:effectLst/>
                        </a:rPr>
                        <a:t>23,0</a:t>
                      </a:r>
                      <a:endParaRPr lang="ru-RU" sz="900" b="0" i="0" u="none" strike="noStrike">
                        <a:solidFill>
                          <a:srgbClr val="0070C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8079" marR="8079" marT="807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solidFill>
                            <a:srgbClr val="0070C0"/>
                          </a:solidFill>
                          <a:effectLst/>
                        </a:rPr>
                        <a:t>23,0</a:t>
                      </a:r>
                      <a:endParaRPr lang="ru-RU" sz="900" b="0" i="0" u="none" strike="noStrike">
                        <a:solidFill>
                          <a:srgbClr val="0070C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8079" marR="8079" marT="807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solidFill>
                            <a:srgbClr val="0070C0"/>
                          </a:solidFill>
                          <a:effectLst/>
                        </a:rPr>
                        <a:t>19,0</a:t>
                      </a:r>
                      <a:endParaRPr lang="ru-RU" sz="900" b="0" i="0" u="none" strike="noStrike">
                        <a:solidFill>
                          <a:srgbClr val="0070C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8079" marR="8079" marT="807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solidFill>
                            <a:srgbClr val="0070C0"/>
                          </a:solidFill>
                          <a:effectLst/>
                        </a:rPr>
                        <a:t> </a:t>
                      </a:r>
                      <a:endParaRPr lang="ru-RU" sz="900" b="0" i="0" u="none" strike="noStrike">
                        <a:solidFill>
                          <a:srgbClr val="0070C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8079" marR="8079" marT="807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solidFill>
                            <a:srgbClr val="0070C0"/>
                          </a:solidFill>
                          <a:effectLst/>
                        </a:rPr>
                        <a:t> </a:t>
                      </a:r>
                      <a:endParaRPr lang="ru-RU" sz="900" b="0" i="0" u="none" strike="noStrike">
                        <a:solidFill>
                          <a:srgbClr val="0070C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8079" marR="8079" marT="807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solidFill>
                            <a:srgbClr val="0070C0"/>
                          </a:solidFill>
                          <a:effectLst/>
                        </a:rPr>
                        <a:t>19,0</a:t>
                      </a:r>
                      <a:endParaRPr lang="ru-RU" sz="900" b="0" i="0" u="none" strike="noStrike">
                        <a:solidFill>
                          <a:srgbClr val="0070C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8079" marR="8079" marT="807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solidFill>
                            <a:srgbClr val="0070C0"/>
                          </a:solidFill>
                          <a:effectLst/>
                        </a:rPr>
                        <a:t>19,0</a:t>
                      </a:r>
                      <a:endParaRPr lang="ru-RU" sz="900" b="0" i="0" u="none" strike="noStrike">
                        <a:solidFill>
                          <a:srgbClr val="0070C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8079" marR="8079" marT="807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solidFill>
                            <a:srgbClr val="0070C0"/>
                          </a:solidFill>
                          <a:effectLst/>
                        </a:rPr>
                        <a:t>23,0</a:t>
                      </a:r>
                      <a:endParaRPr lang="ru-RU" sz="900" b="0" i="0" u="none" strike="noStrike">
                        <a:solidFill>
                          <a:srgbClr val="0070C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8079" marR="8079" marT="807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solidFill>
                            <a:srgbClr val="0070C0"/>
                          </a:solidFill>
                          <a:effectLst/>
                        </a:rPr>
                        <a:t>17,0</a:t>
                      </a:r>
                      <a:endParaRPr lang="ru-RU" sz="900" b="0" i="0" u="none" strike="noStrike">
                        <a:solidFill>
                          <a:srgbClr val="0070C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8079" marR="8079" marT="807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solidFill>
                            <a:srgbClr val="0070C0"/>
                          </a:solidFill>
                          <a:effectLst/>
                        </a:rPr>
                        <a:t>175,0</a:t>
                      </a:r>
                      <a:endParaRPr lang="ru-RU" sz="900" b="0" i="0" u="none" strike="noStrike" dirty="0">
                        <a:solidFill>
                          <a:srgbClr val="0070C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8079" marR="8079" marT="8079" marB="0" anchor="ctr"/>
                </a:tc>
                <a:extLst>
                  <a:ext uri="{0D108BD9-81ED-4DB2-BD59-A6C34878D82A}">
                    <a16:rowId xmlns:a16="http://schemas.microsoft.com/office/drawing/2014/main" val="2825555798"/>
                  </a:ext>
                </a:extLst>
              </a:tr>
              <a:tr h="175744"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u="none" strike="noStrike">
                          <a:effectLst/>
                        </a:rPr>
                        <a:t>4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8079" marR="8079" marT="8079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u="none" strike="noStrike" dirty="0">
                          <a:effectLst/>
                        </a:rPr>
                        <a:t>Мохова Елизавета 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8079" marR="8079" marT="807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13,0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8079" marR="8079" marT="807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11,0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8079" marR="8079" marT="807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11,0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8079" marR="8079" marT="807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16,0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8079" marR="8079" marT="807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23,0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8079" marR="8079" marT="807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 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8079" marR="8079" marT="807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 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8079" marR="8079" marT="807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14,0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8079" marR="8079" marT="807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17,0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8079" marR="8079" marT="807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17,0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8079" marR="8079" marT="807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19,0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8079" marR="8079" marT="807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141,0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8079" marR="8079" marT="8079" marB="0" anchor="ctr"/>
                </a:tc>
                <a:extLst>
                  <a:ext uri="{0D108BD9-81ED-4DB2-BD59-A6C34878D82A}">
                    <a16:rowId xmlns:a16="http://schemas.microsoft.com/office/drawing/2014/main" val="3526754390"/>
                  </a:ext>
                </a:extLst>
              </a:tr>
              <a:tr h="175744"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u="none" strike="noStrike">
                          <a:effectLst/>
                        </a:rPr>
                        <a:t>5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8079" marR="8079" marT="8079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u="none" strike="noStrike">
                          <a:effectLst/>
                        </a:rPr>
                        <a:t>Белякова Анастасия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8079" marR="8079" marT="8079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u="none" strike="noStrike">
                          <a:effectLst/>
                        </a:rPr>
                        <a:t> 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8079" marR="8079" marT="807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u="none" strike="noStrike">
                          <a:effectLst/>
                        </a:rPr>
                        <a:t> 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8079" marR="8079" marT="8079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9,0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8079" marR="8079" marT="807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9,5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8079" marR="8079" marT="807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11,0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8079" marR="8079" marT="807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23,0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8079" marR="8079" marT="807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30,0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8079" marR="8079" marT="807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7,0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8079" marR="8079" marT="807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7,5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8079" marR="8079" marT="807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8,5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8079" marR="8079" marT="807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7,0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8079" marR="8079" marT="807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112,5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8079" marR="8079" marT="8079" marB="0" anchor="ctr"/>
                </a:tc>
                <a:extLst>
                  <a:ext uri="{0D108BD9-81ED-4DB2-BD59-A6C34878D82A}">
                    <a16:rowId xmlns:a16="http://schemas.microsoft.com/office/drawing/2014/main" val="4103467679"/>
                  </a:ext>
                </a:extLst>
              </a:tr>
              <a:tr h="175744"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u="none" strike="noStrike">
                          <a:effectLst/>
                        </a:rPr>
                        <a:t>6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8079" marR="8079" marT="8079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u="none" strike="noStrike">
                          <a:effectLst/>
                        </a:rPr>
                        <a:t>Махиня Ирма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8079" marR="8079" marT="807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30,0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8079" marR="8079" marT="807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19,0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8079" marR="8079" marT="807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 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8079" marR="8079" marT="807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 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8079" marR="8079" marT="807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 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8079" marR="8079" marT="807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 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8079" marR="8079" marT="807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 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8079" marR="8079" marT="807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30,0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8079" marR="8079" marT="807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30,0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8079" marR="8079" marT="807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 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8079" marR="8079" marT="807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 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8079" marR="8079" marT="807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109,0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8079" marR="8079" marT="8079" marB="0" anchor="ctr"/>
                </a:tc>
                <a:extLst>
                  <a:ext uri="{0D108BD9-81ED-4DB2-BD59-A6C34878D82A}">
                    <a16:rowId xmlns:a16="http://schemas.microsoft.com/office/drawing/2014/main" val="3941961208"/>
                  </a:ext>
                </a:extLst>
              </a:tr>
              <a:tr h="175744"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u="none" strike="noStrike">
                          <a:effectLst/>
                        </a:rPr>
                        <a:t>7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8079" marR="8079" marT="8079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u="none" strike="noStrike">
                          <a:effectLst/>
                        </a:rPr>
                        <a:t>Павлова Вероника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8079" marR="8079" marT="807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7,5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8079" marR="8079" marT="807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9,5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8079" marR="8079" marT="807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14,0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8079" marR="8079" marT="807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14,0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8079" marR="8079" marT="807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12,0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8079" marR="8079" marT="807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 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8079" marR="8079" marT="807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 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8079" marR="8079" marT="807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12,0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8079" marR="8079" marT="807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14,0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8079" marR="8079" marT="807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13,0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8079" marR="8079" marT="807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11,0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8079" marR="8079" marT="807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107,0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8079" marR="8079" marT="8079" marB="0" anchor="ctr"/>
                </a:tc>
                <a:extLst>
                  <a:ext uri="{0D108BD9-81ED-4DB2-BD59-A6C34878D82A}">
                    <a16:rowId xmlns:a16="http://schemas.microsoft.com/office/drawing/2014/main" val="1105275163"/>
                  </a:ext>
                </a:extLst>
              </a:tr>
              <a:tr h="175744"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u="none" strike="noStrike">
                          <a:effectLst/>
                        </a:rPr>
                        <a:t>8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8079" marR="8079" marT="8079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u="none" strike="noStrike">
                          <a:effectLst/>
                        </a:rPr>
                        <a:t>Пискунова Ксения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8079" marR="8079" marT="807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9,5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8079" marR="8079" marT="807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10,0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8079" marR="8079" marT="807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15,0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8079" marR="8079" marT="807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10,0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8079" marR="8079" marT="807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14,0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8079" marR="8079" marT="807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 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8079" marR="8079" marT="807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 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8079" marR="8079" marT="807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8,0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8079" marR="8079" marT="807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12,0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8079" marR="8079" marT="807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10,0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8079" marR="8079" marT="807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9,0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8079" marR="8079" marT="807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97,5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8079" marR="8079" marT="8079" marB="0" anchor="ctr"/>
                </a:tc>
                <a:extLst>
                  <a:ext uri="{0D108BD9-81ED-4DB2-BD59-A6C34878D82A}">
                    <a16:rowId xmlns:a16="http://schemas.microsoft.com/office/drawing/2014/main" val="4066312763"/>
                  </a:ext>
                </a:extLst>
              </a:tr>
              <a:tr h="175744"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u="none" strike="noStrike">
                          <a:effectLst/>
                        </a:rPr>
                        <a:t>9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8079" marR="8079" marT="8079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u="none" strike="noStrike">
                          <a:effectLst/>
                        </a:rPr>
                        <a:t>Лавская Ева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8079" marR="8079" marT="8079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u="none" strike="noStrike">
                          <a:effectLst/>
                        </a:rPr>
                        <a:t> 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8079" marR="8079" marT="807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u="none" strike="noStrike">
                          <a:effectLst/>
                        </a:rPr>
                        <a:t> 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8079" marR="8079" marT="8079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4,5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8079" marR="8079" marT="807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5,0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8079" marR="8079" marT="807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10,0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8079" marR="8079" marT="807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16,0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8079" marR="8079" marT="807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16,0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8079" marR="8079" marT="807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6,0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8079" marR="8079" marT="807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8,5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8079" marR="8079" marT="807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11,0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8079" marR="8079" marT="807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9,5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8079" marR="8079" marT="807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86,5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8079" marR="8079" marT="8079" marB="0" anchor="ctr"/>
                </a:tc>
                <a:extLst>
                  <a:ext uri="{0D108BD9-81ED-4DB2-BD59-A6C34878D82A}">
                    <a16:rowId xmlns:a16="http://schemas.microsoft.com/office/drawing/2014/main" val="1738077342"/>
                  </a:ext>
                </a:extLst>
              </a:tr>
              <a:tr h="175744"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u="none" strike="noStrike">
                          <a:effectLst/>
                        </a:rPr>
                        <a:t>10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8079" marR="8079" marT="8079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u="none" strike="noStrike">
                          <a:effectLst/>
                        </a:rPr>
                        <a:t>Поляничко Анна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8079" marR="8079" marT="807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14,0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8079" marR="8079" marT="807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23,0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8079" marR="8079" marT="807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19,0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8079" marR="8079" marT="807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19,0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8079" marR="8079" marT="807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 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8079" marR="8079" marT="807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 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8079" marR="8079" marT="807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 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8079" marR="8079" marT="807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11,0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8079" marR="8079" marT="807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 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8079" marR="8079" marT="807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 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8079" marR="8079" marT="807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 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8079" marR="8079" marT="807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86,0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8079" marR="8079" marT="8079" marB="0" anchor="ctr"/>
                </a:tc>
                <a:extLst>
                  <a:ext uri="{0D108BD9-81ED-4DB2-BD59-A6C34878D82A}">
                    <a16:rowId xmlns:a16="http://schemas.microsoft.com/office/drawing/2014/main" val="1480320576"/>
                  </a:ext>
                </a:extLst>
              </a:tr>
              <a:tr h="175744"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u="none" strike="noStrike">
                          <a:effectLst/>
                        </a:rPr>
                        <a:t>11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8079" marR="8079" marT="8079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u="none" strike="noStrike">
                          <a:effectLst/>
                        </a:rPr>
                        <a:t>Иванова Алина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8079" marR="8079" marT="807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8,5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8079" marR="8079" marT="807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8,0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8079" marR="8079" marT="807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8,0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8079" marR="8079" marT="807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13,0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8079" marR="8079" marT="807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16,0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8079" marR="8079" marT="807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 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8079" marR="8079" marT="807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 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8079" marR="8079" marT="807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 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8079" marR="8079" marT="807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 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8079" marR="8079" marT="807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14,0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8079" marR="8079" marT="807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15,0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8079" marR="8079" marT="807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82,5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8079" marR="8079" marT="8079" marB="0" anchor="ctr"/>
                </a:tc>
                <a:extLst>
                  <a:ext uri="{0D108BD9-81ED-4DB2-BD59-A6C34878D82A}">
                    <a16:rowId xmlns:a16="http://schemas.microsoft.com/office/drawing/2014/main" val="200601057"/>
                  </a:ext>
                </a:extLst>
              </a:tr>
              <a:tr h="175744"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u="none" strike="noStrike">
                          <a:effectLst/>
                        </a:rPr>
                        <a:t>12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8079" marR="8079" marT="8079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u="none" strike="noStrike">
                          <a:effectLst/>
                        </a:rPr>
                        <a:t>Баранцева Александра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8079" marR="8079" marT="807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9,0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8079" marR="8079" marT="807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9,0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8079" marR="8079" marT="807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9,5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8079" marR="8079" marT="807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7,5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8079" marR="8079" marT="807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13,0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8079" marR="8079" marT="807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 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8079" marR="8079" marT="807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 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8079" marR="8079" marT="807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5,5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8079" marR="8079" marT="807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9,0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8079" marR="8079" marT="807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7,5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8079" marR="8079" marT="807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8,0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8079" marR="8079" marT="807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78,0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8079" marR="8079" marT="8079" marB="0" anchor="ctr"/>
                </a:tc>
                <a:extLst>
                  <a:ext uri="{0D108BD9-81ED-4DB2-BD59-A6C34878D82A}">
                    <a16:rowId xmlns:a16="http://schemas.microsoft.com/office/drawing/2014/main" val="3801598994"/>
                  </a:ext>
                </a:extLst>
              </a:tr>
              <a:tr h="175744"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u="none" strike="noStrike">
                          <a:effectLst/>
                        </a:rPr>
                        <a:t>13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8079" marR="8079" marT="8079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u="none" strike="noStrike">
                          <a:effectLst/>
                        </a:rPr>
                        <a:t>Богданова Алена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8079" marR="8079" marT="8079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u="none" strike="noStrike">
                          <a:effectLst/>
                        </a:rPr>
                        <a:t> 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8079" marR="8079" marT="807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u="none" strike="noStrike">
                          <a:effectLst/>
                        </a:rPr>
                        <a:t> 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8079" marR="8079" marT="8079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4,0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8079" marR="8079" marT="807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4,0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8079" marR="8079" marT="807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9,0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8079" marR="8079" marT="807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19,0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8079" marR="8079" marT="807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19,0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8079" marR="8079" marT="807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1,5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8079" marR="8079" marT="807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6,0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8079" marR="8079" marT="807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8,0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8079" marR="8079" marT="807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6,5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8079" marR="8079" marT="807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77,0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8079" marR="8079" marT="8079" marB="0" anchor="ctr"/>
                </a:tc>
                <a:extLst>
                  <a:ext uri="{0D108BD9-81ED-4DB2-BD59-A6C34878D82A}">
                    <a16:rowId xmlns:a16="http://schemas.microsoft.com/office/drawing/2014/main" val="1468926614"/>
                  </a:ext>
                </a:extLst>
              </a:tr>
              <a:tr h="175744"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u="none" strike="noStrike">
                          <a:effectLst/>
                        </a:rPr>
                        <a:t>14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8079" marR="8079" marT="8079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u="none" strike="noStrike">
                          <a:effectLst/>
                        </a:rPr>
                        <a:t>Ермак Софья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8079" marR="8079" marT="807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17,0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8079" marR="8079" marT="807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14,0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8079" marR="8079" marT="807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13,0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8079" marR="8079" marT="807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11,0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8079" marR="8079" marT="807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15,0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8079" marR="8079" marT="807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 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8079" marR="8079" marT="807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 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8079" marR="8079" marT="807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 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8079" marR="8079" marT="807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 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8079" marR="8079" marT="807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 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8079" marR="8079" marT="807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 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8079" marR="8079" marT="807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70,0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8079" marR="8079" marT="8079" marB="0" anchor="ctr"/>
                </a:tc>
                <a:extLst>
                  <a:ext uri="{0D108BD9-81ED-4DB2-BD59-A6C34878D82A}">
                    <a16:rowId xmlns:a16="http://schemas.microsoft.com/office/drawing/2014/main" val="1853597891"/>
                  </a:ext>
                </a:extLst>
              </a:tr>
              <a:tr h="175744"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u="none" strike="noStrike">
                          <a:effectLst/>
                        </a:rPr>
                        <a:t>15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8079" marR="8079" marT="8079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u="none" strike="noStrike">
                          <a:effectLst/>
                        </a:rPr>
                        <a:t>Веретенникова Александра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8079" marR="8079" marT="807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6,0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8079" marR="8079" marT="807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7,0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8079" marR="8079" marT="807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3,5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8079" marR="8079" marT="807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3,5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8079" marR="8079" marT="807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8,0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8079" marR="8079" marT="807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15,0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8079" marR="8079" marT="807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15,0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8079" marR="8079" marT="807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2,0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8079" marR="8079" marT="807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7,0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8079" marR="8079" marT="807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 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8079" marR="8079" marT="807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 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8079" marR="8079" marT="807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67,0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8079" marR="8079" marT="8079" marB="0" anchor="ctr"/>
                </a:tc>
                <a:extLst>
                  <a:ext uri="{0D108BD9-81ED-4DB2-BD59-A6C34878D82A}">
                    <a16:rowId xmlns:a16="http://schemas.microsoft.com/office/drawing/2014/main" val="2929168239"/>
                  </a:ext>
                </a:extLst>
              </a:tr>
              <a:tr h="175744"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u="none" strike="noStrike">
                          <a:effectLst/>
                        </a:rPr>
                        <a:t>18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8079" marR="8079" marT="8079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u="none" strike="noStrike">
                          <a:effectLst/>
                        </a:rPr>
                        <a:t>Рогалёва Софья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8079" marR="8079" marT="8079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u="none" strike="noStrike">
                          <a:effectLst/>
                        </a:rPr>
                        <a:t> 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8079" marR="8079" marT="807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u="none" strike="noStrike">
                          <a:effectLst/>
                        </a:rPr>
                        <a:t> 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8079" marR="8079" marT="8079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 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8079" marR="8079" marT="807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 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8079" marR="8079" marT="807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 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8079" marR="8079" marT="807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 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8079" marR="8079" marT="807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 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8079" marR="8079" marT="807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15,0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8079" marR="8079" marT="807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13,0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8079" marR="8079" marT="807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19,0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8079" marR="8079" marT="807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13,0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8079" marR="8079" marT="807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60,0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8079" marR="8079" marT="8079" marB="0" anchor="ctr"/>
                </a:tc>
                <a:extLst>
                  <a:ext uri="{0D108BD9-81ED-4DB2-BD59-A6C34878D82A}">
                    <a16:rowId xmlns:a16="http://schemas.microsoft.com/office/drawing/2014/main" val="2265819178"/>
                  </a:ext>
                </a:extLst>
              </a:tr>
              <a:tr h="175744"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u="none" strike="noStrike">
                          <a:effectLst/>
                        </a:rPr>
                        <a:t>24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8079" marR="8079" marT="8079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u="none" strike="noStrike">
                          <a:effectLst/>
                        </a:rPr>
                        <a:t>Скоробогатых Эмилия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8079" marR="8079" marT="8079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u="none" strike="noStrike">
                          <a:effectLst/>
                        </a:rPr>
                        <a:t> 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8079" marR="8079" marT="807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u="none" strike="noStrike">
                          <a:effectLst/>
                        </a:rPr>
                        <a:t> 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8079" marR="8079" marT="8079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 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8079" marR="8079" marT="807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 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8079" marR="8079" marT="807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 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8079" marR="8079" marT="807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 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8079" marR="8079" marT="807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 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8079" marR="8079" marT="807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9,0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8079" marR="8079" marT="807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9,5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8079" marR="8079" marT="807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12,0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8079" marR="8079" marT="807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10,0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8079" marR="8079" marT="807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40,5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8079" marR="8079" marT="8079" marB="0" anchor="ctr"/>
                </a:tc>
                <a:extLst>
                  <a:ext uri="{0D108BD9-81ED-4DB2-BD59-A6C34878D82A}">
                    <a16:rowId xmlns:a16="http://schemas.microsoft.com/office/drawing/2014/main" val="3887431622"/>
                  </a:ext>
                </a:extLst>
              </a:tr>
              <a:tr h="175744"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u="none" strike="noStrike">
                          <a:effectLst/>
                        </a:rPr>
                        <a:t>28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8079" marR="8079" marT="8079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u="none" strike="noStrike">
                          <a:effectLst/>
                        </a:rPr>
                        <a:t>Римденок Валерия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8079" marR="8079" marT="807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15,0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8079" marR="8079" marT="807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17,0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8079" marR="8079" marT="807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 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8079" marR="8079" marT="807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 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8079" marR="8079" marT="807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 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8079" marR="8079" marT="807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 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8079" marR="8079" marT="807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 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8079" marR="8079" marT="807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 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8079" marR="8079" marT="807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 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8079" marR="8079" marT="807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 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8079" marR="8079" marT="807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 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8079" marR="8079" marT="807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32,0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8079" marR="8079" marT="8079" marB="0" anchor="ctr"/>
                </a:tc>
                <a:extLst>
                  <a:ext uri="{0D108BD9-81ED-4DB2-BD59-A6C34878D82A}">
                    <a16:rowId xmlns:a16="http://schemas.microsoft.com/office/drawing/2014/main" val="428579984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9259936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FFE92446-D9C3-3BCA-9B13-D017ED6B1AB7}"/>
              </a:ext>
            </a:extLst>
          </p:cNvPr>
          <p:cNvSpPr/>
          <p:nvPr/>
        </p:nvSpPr>
        <p:spPr>
          <a:xfrm rot="16200000">
            <a:off x="2947144" y="-2950033"/>
            <a:ext cx="3246827" cy="9146888"/>
          </a:xfrm>
          <a:prstGeom prst="rect">
            <a:avLst/>
          </a:prstGeom>
          <a:gradFill>
            <a:gsLst>
              <a:gs pos="0">
                <a:srgbClr val="002060">
                  <a:alpha val="0"/>
                </a:srgbClr>
              </a:gs>
              <a:gs pos="29000">
                <a:srgbClr val="002060">
                  <a:alpha val="42000"/>
                </a:srgbClr>
              </a:gs>
              <a:gs pos="75000">
                <a:srgbClr val="002060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93574297-0565-2343-FDD6-788BD4F8CDED}"/>
              </a:ext>
            </a:extLst>
          </p:cNvPr>
          <p:cNvSpPr/>
          <p:nvPr/>
        </p:nvSpPr>
        <p:spPr>
          <a:xfrm>
            <a:off x="341313" y="477504"/>
            <a:ext cx="8461376" cy="6110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sz="2400" b="1" i="1" dirty="0">
                <a:solidFill>
                  <a:schemeClr val="bg1"/>
                </a:solidFill>
                <a:latin typeface="Montserrat" panose="00000500000000000000" pitchFamily="2" charset="-52"/>
              </a:rPr>
              <a:t>СРАВНИТЕЛЬНЫЕ ПОКАЗАТЕЛИ </a:t>
            </a:r>
          </a:p>
          <a:p>
            <a:pPr algn="ctr">
              <a:lnSpc>
                <a:spcPct val="80000"/>
              </a:lnSpc>
            </a:pPr>
            <a:r>
              <a:rPr lang="ru-RU" i="1" dirty="0">
                <a:solidFill>
                  <a:schemeClr val="bg1"/>
                </a:solidFill>
                <a:latin typeface="Montserrat" panose="00000500000000000000" pitchFamily="2" charset="-52"/>
              </a:rPr>
              <a:t>ЧР с ОИ в сезоне 202</a:t>
            </a:r>
            <a:r>
              <a:rPr lang="en-US" i="1" dirty="0">
                <a:solidFill>
                  <a:schemeClr val="bg1"/>
                </a:solidFill>
                <a:latin typeface="Montserrat" panose="00000500000000000000" pitchFamily="2" charset="-52"/>
              </a:rPr>
              <a:t>4</a:t>
            </a:r>
            <a:r>
              <a:rPr lang="ru-RU" i="1" dirty="0">
                <a:solidFill>
                  <a:schemeClr val="bg1"/>
                </a:solidFill>
                <a:latin typeface="Montserrat" panose="00000500000000000000" pitchFamily="2" charset="-52"/>
              </a:rPr>
              <a:t>-202</a:t>
            </a:r>
            <a:r>
              <a:rPr lang="en-US" i="1" dirty="0">
                <a:solidFill>
                  <a:schemeClr val="bg1"/>
                </a:solidFill>
                <a:latin typeface="Montserrat" panose="00000500000000000000" pitchFamily="2" charset="-52"/>
              </a:rPr>
              <a:t>5</a:t>
            </a:r>
            <a:r>
              <a:rPr lang="ru-RU" i="1" dirty="0">
                <a:solidFill>
                  <a:schemeClr val="bg1"/>
                </a:solidFill>
                <a:latin typeface="Montserrat" panose="00000500000000000000" pitchFamily="2" charset="-52"/>
              </a:rPr>
              <a:t> с 202</a:t>
            </a:r>
            <a:r>
              <a:rPr lang="en-US" i="1" dirty="0">
                <a:solidFill>
                  <a:schemeClr val="bg1"/>
                </a:solidFill>
                <a:latin typeface="Montserrat" panose="00000500000000000000" pitchFamily="2" charset="-52"/>
              </a:rPr>
              <a:t>5</a:t>
            </a:r>
            <a:r>
              <a:rPr lang="ru-RU" i="1" dirty="0">
                <a:solidFill>
                  <a:schemeClr val="bg1"/>
                </a:solidFill>
                <a:latin typeface="Montserrat" panose="00000500000000000000" pitchFamily="2" charset="-52"/>
              </a:rPr>
              <a:t>-202</a:t>
            </a:r>
            <a:r>
              <a:rPr lang="en-US" i="1" dirty="0">
                <a:solidFill>
                  <a:schemeClr val="bg1"/>
                </a:solidFill>
                <a:latin typeface="Montserrat" panose="00000500000000000000" pitchFamily="2" charset="-52"/>
              </a:rPr>
              <a:t>6</a:t>
            </a:r>
            <a:endParaRPr lang="ru-RU" i="1" dirty="0">
              <a:solidFill>
                <a:schemeClr val="bg1"/>
              </a:solidFill>
              <a:latin typeface="Montserrat" panose="00000500000000000000" pitchFamily="2" charset="-52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6426FD78-FD8B-BF52-79B6-BD1A043B7AF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3592" y="1038451"/>
            <a:ext cx="4756816" cy="2093312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5E1F283E-5814-3AA7-0F26-820861101E3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93592" y="3159324"/>
            <a:ext cx="4756816" cy="19698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742654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FFE92446-D9C3-3BCA-9B13-D017ED6B1AB7}"/>
              </a:ext>
            </a:extLst>
          </p:cNvPr>
          <p:cNvSpPr/>
          <p:nvPr/>
        </p:nvSpPr>
        <p:spPr>
          <a:xfrm rot="16200000">
            <a:off x="2947144" y="-2950033"/>
            <a:ext cx="3246827" cy="9146888"/>
          </a:xfrm>
          <a:prstGeom prst="rect">
            <a:avLst/>
          </a:prstGeom>
          <a:gradFill>
            <a:gsLst>
              <a:gs pos="0">
                <a:srgbClr val="002060">
                  <a:alpha val="0"/>
                </a:srgbClr>
              </a:gs>
              <a:gs pos="29000">
                <a:srgbClr val="002060">
                  <a:alpha val="42000"/>
                </a:srgbClr>
              </a:gs>
              <a:gs pos="75000">
                <a:srgbClr val="002060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93574297-0565-2343-FDD6-788BD4F8CDED}"/>
              </a:ext>
            </a:extLst>
          </p:cNvPr>
          <p:cNvSpPr/>
          <p:nvPr/>
        </p:nvSpPr>
        <p:spPr>
          <a:xfrm>
            <a:off x="339869" y="238750"/>
            <a:ext cx="8461376" cy="6110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sz="2400" b="1" i="1" dirty="0">
                <a:solidFill>
                  <a:schemeClr val="bg1"/>
                </a:solidFill>
                <a:latin typeface="Montserrat" panose="00000500000000000000" pitchFamily="2" charset="-52"/>
              </a:rPr>
              <a:t>СРАВНИТЕЛЬНЫЕ ПОКАЗАТЕЛИ </a:t>
            </a:r>
          </a:p>
          <a:p>
            <a:pPr algn="ctr">
              <a:lnSpc>
                <a:spcPct val="80000"/>
              </a:lnSpc>
            </a:pPr>
            <a:r>
              <a:rPr lang="ru-RU" i="1" dirty="0">
                <a:solidFill>
                  <a:schemeClr val="bg1"/>
                </a:solidFill>
                <a:latin typeface="Montserrat" panose="00000500000000000000" pitchFamily="2" charset="-52"/>
              </a:rPr>
              <a:t>ЧР в сезоне 2025-2026 с 2024-2025</a:t>
            </a:r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15F51079-EEB0-797E-4A94-66F061C29CD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654" y="885054"/>
            <a:ext cx="4266715" cy="4116966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C57F074E-EB52-A62F-DEC8-B713850F5DD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00722" y="885054"/>
            <a:ext cx="4251175" cy="41144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8835159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45538</TotalTime>
  <Words>2203</Words>
  <Application>Microsoft Office PowerPoint</Application>
  <PresentationFormat>Экран (16:9)</PresentationFormat>
  <Paragraphs>809</Paragraphs>
  <Slides>18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5" baseType="lpstr">
      <vt:lpstr>Arial</vt:lpstr>
      <vt:lpstr>Proxima Nova ExCn Rg</vt:lpstr>
      <vt:lpstr>Times New Roman</vt:lpstr>
      <vt:lpstr>Montserrat</vt:lpstr>
      <vt:lpstr>Calibri</vt:lpstr>
      <vt:lpstr>Aptos Narrow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Кирилл Краснов</dc:creator>
  <cp:lastModifiedBy>Линар Мустафин</cp:lastModifiedBy>
  <cp:revision>48</cp:revision>
  <dcterms:created xsi:type="dcterms:W3CDTF">2023-09-11T13:54:55Z</dcterms:created>
  <dcterms:modified xsi:type="dcterms:W3CDTF">2026-03-25T07:43:04Z</dcterms:modified>
</cp:coreProperties>
</file>