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75" r:id="rId6"/>
    <p:sldId id="261" r:id="rId7"/>
    <p:sldId id="279" r:id="rId8"/>
    <p:sldId id="266" r:id="rId9"/>
    <p:sldId id="258" r:id="rId10"/>
    <p:sldId id="274" r:id="rId11"/>
    <p:sldId id="267" r:id="rId12"/>
    <p:sldId id="277" r:id="rId13"/>
    <p:sldId id="276" r:id="rId14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94097" autoAdjust="0"/>
  </p:normalViewPr>
  <p:slideViewPr>
    <p:cSldViewPr>
      <p:cViewPr varScale="1">
        <p:scale>
          <a:sx n="107" d="100"/>
          <a:sy n="107" d="100"/>
        </p:scale>
        <p:origin x="624" y="114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91" d="100"/>
          <a:sy n="91" d="100"/>
        </p:scale>
        <p:origin x="3000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0365C73-270C-4AFB-A124-BD2E4375252C}" type="datetime1">
              <a:rPr lang="ru-RU" smtClean="0"/>
              <a:t>25.03.2026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98ED8CD-4E4C-49AC-BDC6-2963BA49E54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17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49F85-3216-4596-B44B-827FE6DFDEFE}" type="datetime1">
              <a:rPr lang="ru-RU" smtClean="0"/>
              <a:pPr/>
              <a:t>25.03.2026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FB91549-43BF-425A-AF25-75262019208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239286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6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580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119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61000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289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FB91549-43BF-425A-AF25-75262019208C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2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згляд вверх на облака и голубое небо из двора-колодца, образованного зданиями со стеклянными фасадами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3625" y="0"/>
            <a:ext cx="73152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8013" y="685801"/>
            <a:ext cx="3962400" cy="4724399"/>
          </a:xfrm>
        </p:spPr>
        <p:txBody>
          <a:bodyPr rtlCol="0">
            <a:normAutofit/>
          </a:bodyPr>
          <a:lstStyle>
            <a:lvl1pPr>
              <a:defRPr sz="48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013" y="5410200"/>
            <a:ext cx="3962400" cy="762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BB2B9E-2F8E-4635-AD7A-EB57B20F54A9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734839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F1A66E2-1990-44F0-A7C2-CC10213F1703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7629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85412" y="685800"/>
            <a:ext cx="1295401" cy="54864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012" y="685800"/>
            <a:ext cx="9474253" cy="54864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8DE717-09BD-42BB-B75A-8F22795CF2ED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5005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F8F67C-761A-45E5-AA93-3D403D994F41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3786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013" y="2590800"/>
            <a:ext cx="8229599" cy="2819400"/>
          </a:xfrm>
        </p:spPr>
        <p:txBody>
          <a:bodyPr rtlCol="0" anchor="b">
            <a:normAutofit/>
          </a:bodyPr>
          <a:lstStyle>
            <a:lvl1pPr algn="l">
              <a:defRPr sz="4800" b="0" cap="none" baseline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6425" y="5410200"/>
            <a:ext cx="8231187" cy="762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98CE04B-C4AA-4634-A469-DA31FB2126F8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51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3" y="685800"/>
            <a:ext cx="5029200" cy="4191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51614" y="685800"/>
            <a:ext cx="5029199" cy="41910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A96AAB4-9041-4283-9C58-E2992F4EDF30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9701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664" y="685800"/>
            <a:ext cx="5029200" cy="9906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3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664" y="1676400"/>
            <a:ext cx="5029200" cy="3200400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51613" y="685800"/>
            <a:ext cx="5029200" cy="990600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3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50025" y="1676400"/>
            <a:ext cx="5029200" cy="3200400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40B2B5-3DEA-4EF6-B280-096F6A049D56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51309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DFA4AE7-CA45-4434-9124-305263C51D79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3442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D7E9A2-4063-4261-BCB2-EAB5268EBFE5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1031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014" y="685800"/>
            <a:ext cx="3962400" cy="4724400"/>
          </a:xfrm>
        </p:spPr>
        <p:txBody>
          <a:bodyPr rtlCol="0" anchor="b">
            <a:noAutofit/>
          </a:bodyPr>
          <a:lstStyle>
            <a:lvl1pPr algn="l">
              <a:defRPr sz="36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75212" y="685800"/>
            <a:ext cx="6704171" cy="5486400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013" y="5410200"/>
            <a:ext cx="3962400" cy="7620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0FAC69-5014-475F-82BD-1103AEFFA16E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3472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014" y="685800"/>
            <a:ext cx="3962400" cy="4724400"/>
          </a:xfrm>
        </p:spPr>
        <p:txBody>
          <a:bodyPr rtlCol="0" anchor="b">
            <a:normAutofit/>
          </a:bodyPr>
          <a:lstStyle>
            <a:lvl1pPr algn="l">
              <a:defRPr sz="36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4875213" y="685800"/>
            <a:ext cx="6705600" cy="5486400"/>
          </a:xfrm>
          <a:ln w="63500">
            <a:solidFill>
              <a:schemeClr val="bg1"/>
            </a:solidFill>
            <a:miter lim="800000"/>
          </a:ln>
        </p:spPr>
        <p:txBody>
          <a:bodyPr rtlCol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013" y="5410200"/>
            <a:ext cx="3962400" cy="7620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D23C520-1842-421A-80A4-508A564B71AF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3F31473-23EB-4724-8B59-FE6D21D89FA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520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5105400"/>
            <a:ext cx="10971372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685800"/>
            <a:ext cx="10287000" cy="4190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31198891-7FB9-4FBF-9D7B-40E7D17D343C}" type="datetime1">
              <a:rPr lang="ru-RU" noProof="0" smtClean="0"/>
              <a:t>25.03.2026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A3F31473-23EB-4724-8B59-FE6D21D89FA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4928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5950" indent="-28575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orbe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80744" indent="-283464" algn="l" defTabSz="914400" rtl="0" eaLnBrk="1" latinLnBrk="0" hangingPunct="1">
        <a:lnSpc>
          <a:spcPct val="90000"/>
        </a:lnSpc>
        <a:spcBef>
          <a:spcPts val="600"/>
        </a:spcBef>
        <a:buFont typeface="Corbe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64792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148840" indent="-283464" algn="l" defTabSz="914400" rtl="0" eaLnBrk="1" latinLnBrk="0" hangingPunct="1">
        <a:lnSpc>
          <a:spcPct val="90000"/>
        </a:lnSpc>
        <a:spcBef>
          <a:spcPts val="600"/>
        </a:spcBef>
        <a:buFont typeface="Corbel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532888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916936" indent="-283464" algn="l" defTabSz="914400" rtl="0" eaLnBrk="1" latinLnBrk="0" hangingPunct="1">
        <a:lnSpc>
          <a:spcPct val="90000"/>
        </a:lnSpc>
        <a:spcBef>
          <a:spcPts val="600"/>
        </a:spcBef>
        <a:buFont typeface="Corbel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300984" indent="-22860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1764" y="260648"/>
            <a:ext cx="4308649" cy="2232247"/>
          </a:xfrm>
        </p:spPr>
        <p:txBody>
          <a:bodyPr rtlCol="0">
            <a:normAutofit fontScale="90000"/>
          </a:bodyPr>
          <a:lstStyle/>
          <a:p>
            <a:r>
              <a:rPr lang="ru-RU" sz="3600" b="1" dirty="0"/>
              <a:t>О финансировании ФПЛД России</a:t>
            </a:r>
            <a:br>
              <a:rPr lang="ru-RU" sz="3600" b="1" dirty="0"/>
            </a:br>
            <a:r>
              <a:rPr lang="ru-RU" sz="3600" b="1" dirty="0"/>
              <a:t>Российским спортивным Фондом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764" y="5661248"/>
            <a:ext cx="4392488" cy="792088"/>
          </a:xfrm>
        </p:spPr>
        <p:txBody>
          <a:bodyPr rtlCol="0">
            <a:normAutofit/>
          </a:bodyPr>
          <a:lstStyle/>
          <a:p>
            <a:r>
              <a:rPr lang="ru-RU" sz="1600" dirty="0"/>
              <a:t>Составил </a:t>
            </a:r>
          </a:p>
          <a:p>
            <a:r>
              <a:rPr lang="ru-RU" sz="1600" dirty="0"/>
              <a:t>генеральный секретарь ФПЛД России Мустафин Л.М.</a:t>
            </a:r>
          </a:p>
        </p:txBody>
      </p:sp>
    </p:spTree>
    <p:extLst>
      <p:ext uri="{BB962C8B-B14F-4D97-AF65-F5344CB8AC3E}">
        <p14:creationId xmlns:p14="http://schemas.microsoft.com/office/powerpoint/2010/main" val="34408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2ABB81-98B5-4DE4-AA73-BB318DAA0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1076325"/>
            <a:ext cx="98393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5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617CCB-991F-4853-9FF6-3BB6AAE44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35" y="5105400"/>
            <a:ext cx="8848769" cy="10668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ФПЛД России плодотворно взаимодействует с </a:t>
            </a:r>
            <a:br>
              <a:rPr lang="ru-RU" b="1" dirty="0"/>
            </a:br>
            <a:r>
              <a:rPr lang="ru-RU" b="1" dirty="0"/>
              <a:t>Российским спортивным Фондом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52979A-A1FA-4246-91E9-82BB608CAC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836" y="218515"/>
            <a:ext cx="6573835" cy="4886885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1A7B52-2CCE-40CB-979A-8D54584EE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3671" y="222294"/>
            <a:ext cx="2274934" cy="488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3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468243" y="188640"/>
            <a:ext cx="5311253" cy="1584178"/>
          </a:xfrm>
        </p:spPr>
        <p:txBody>
          <a:bodyPr rtlCol="0"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sz="2700" b="1" dirty="0"/>
              <a:t>Компенсации за ЕКП 2025 год по детско-юношескому спорту</a:t>
            </a:r>
            <a:br>
              <a:rPr lang="ru-RU" sz="2700" b="1" dirty="0"/>
            </a:br>
            <a:r>
              <a:rPr lang="ru-RU" sz="2200" b="1" dirty="0"/>
              <a:t>- медицинское обеспечение</a:t>
            </a:r>
            <a:br>
              <a:rPr lang="ru-RU" sz="2200" b="1" dirty="0"/>
            </a:br>
            <a:r>
              <a:rPr lang="ru-RU" sz="2200" b="1" dirty="0"/>
              <a:t>- организация и осуществление спортивного судейства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33772" y="408115"/>
            <a:ext cx="5989092" cy="416969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b="1" dirty="0"/>
              <a:t>                Начало работы </a:t>
            </a:r>
          </a:p>
        </p:txBody>
      </p:sp>
      <p:sp>
        <p:nvSpPr>
          <p:cNvPr id="15" name="Объект 14"/>
          <p:cNvSpPr>
            <a:spLocks noGrp="1"/>
          </p:cNvSpPr>
          <p:nvPr>
            <p:ph sz="half" idx="2"/>
          </p:nvPr>
        </p:nvSpPr>
        <p:spPr>
          <a:xfrm>
            <a:off x="409329" y="764705"/>
            <a:ext cx="5913535" cy="632994"/>
          </a:xfrm>
        </p:spPr>
        <p:txBody>
          <a:bodyPr rtlCol="0">
            <a:normAutofit fontScale="92500" lnSpcReduction="20000"/>
          </a:bodyPr>
          <a:lstStyle/>
          <a:p>
            <a:r>
              <a:rPr lang="ru-RU" b="1" dirty="0"/>
              <a:t> ФПЛД России начала сотрудничество с Фондом с 20 ноября 2025 года </a:t>
            </a: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5BD12909-1553-4D0C-B175-E990E5CDC1C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49" y="1268761"/>
            <a:ext cx="5989092" cy="3528392"/>
          </a:xfr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8C31C0CB-F83A-4A91-9BED-566AB9ED46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406324"/>
              </p:ext>
            </p:extLst>
          </p:nvPr>
        </p:nvGraphicFramePr>
        <p:xfrm>
          <a:off x="6454452" y="1993387"/>
          <a:ext cx="5629052" cy="4864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2180">
                  <a:extLst>
                    <a:ext uri="{9D8B030D-6E8A-4147-A177-3AD203B41FA5}">
                      <a16:colId xmlns:a16="http://schemas.microsoft.com/office/drawing/2014/main" val="1322225742"/>
                    </a:ext>
                  </a:extLst>
                </a:gridCol>
                <a:gridCol w="3192003">
                  <a:extLst>
                    <a:ext uri="{9D8B030D-6E8A-4147-A177-3AD203B41FA5}">
                      <a16:colId xmlns:a16="http://schemas.microsoft.com/office/drawing/2014/main" val="1269752905"/>
                    </a:ext>
                  </a:extLst>
                </a:gridCol>
                <a:gridCol w="972321">
                  <a:extLst>
                    <a:ext uri="{9D8B030D-6E8A-4147-A177-3AD203B41FA5}">
                      <a16:colId xmlns:a16="http://schemas.microsoft.com/office/drawing/2014/main" val="518715672"/>
                    </a:ext>
                  </a:extLst>
                </a:gridCol>
                <a:gridCol w="1092548">
                  <a:extLst>
                    <a:ext uri="{9D8B030D-6E8A-4147-A177-3AD203B41FA5}">
                      <a16:colId xmlns:a16="http://schemas.microsoft.com/office/drawing/2014/main" val="3247415059"/>
                    </a:ext>
                  </a:extLst>
                </a:gridCol>
              </a:tblGrid>
              <a:tr h="60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№ п/п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мероприятия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Заявлено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Сумма (руб.)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Получено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Сумма (руб.)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extLst>
                  <a:ext uri="{0D108BD9-81ED-4DB2-BD59-A6C34878D82A}">
                    <a16:rowId xmlns:a16="http://schemas.microsoft.com/office/drawing/2014/main" val="483554870"/>
                  </a:ext>
                </a:extLst>
              </a:tr>
              <a:tr h="1426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ВСЕРОССИЙСКИЕ СОРЕВНОВАНИЯ "МАЛАХИТОВАЯ ШКАТУЛКА"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девушки 15-17 лет, 12-14 лет, юноши 15-17 лет, 12-14 лет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HS 50-109, 2,5-5 КМ, КРОСС ИЛИ РОЛЛЕРЫ, HS 20-49, 2-4 КМ, КРОСС, ЕКП № 2037660021028865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169 975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140 832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extLst>
                  <a:ext uri="{0D108BD9-81ED-4DB2-BD59-A6C34878D82A}">
                    <a16:rowId xmlns:a16="http://schemas.microsoft.com/office/drawing/2014/main" val="1930923234"/>
                  </a:ext>
                </a:extLst>
              </a:tr>
              <a:tr h="1221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ВСЕРОССИЙСКИЕ СОРЕВНОВАНИЯ "МАЛАХИТОВАЯ ШКАТУЛКА"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девушки 15-17 лет, 12-14 лет, юноши 15-17 лет, 12-14 лет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HS 50 - 84, HS 20 – 49, 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ЕКП № 2041660021028871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159 976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extLst>
                  <a:ext uri="{0D108BD9-81ED-4DB2-BD59-A6C34878D82A}">
                    <a16:rowId xmlns:a16="http://schemas.microsoft.com/office/drawing/2014/main" val="141813928"/>
                  </a:ext>
                </a:extLst>
              </a:tr>
              <a:tr h="60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Первенство России по прыжкам на лыжах с трамплина среди юношей и девушек (15-17 лет), ЕКП № 2041520022028819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800 090, 86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800 090, 86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extLst>
                  <a:ext uri="{0D108BD9-81ED-4DB2-BD59-A6C34878D82A}">
                    <a16:rowId xmlns:a16="http://schemas.microsoft.com/office/drawing/2014/main" val="1946980395"/>
                  </a:ext>
                </a:extLst>
              </a:tr>
              <a:tr h="60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Первенство России по лыжному двоеборью среди юношей и девушек (15-17 лет), ЕКП № 2037590022028862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188 409, 70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188 409, 70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extLst>
                  <a:ext uri="{0D108BD9-81ED-4DB2-BD59-A6C34878D82A}">
                    <a16:rowId xmlns:a16="http://schemas.microsoft.com/office/drawing/2014/main" val="501841285"/>
                  </a:ext>
                </a:extLst>
              </a:tr>
              <a:tr h="396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Итого получено: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1289 308, 56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1 129 332, 56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59" marR="67659" marT="0" marB="0"/>
                </a:tc>
                <a:extLst>
                  <a:ext uri="{0D108BD9-81ED-4DB2-BD59-A6C34878D82A}">
                    <a16:rowId xmlns:a16="http://schemas.microsoft.com/office/drawing/2014/main" val="1536302931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58ABBAAF-07B7-443F-9CD8-49D5A869F7E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468242" y="3735599"/>
            <a:ext cx="2742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6332B14-514D-4BDD-B7DA-C47FFCDEC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8" y="4869160"/>
            <a:ext cx="5976193" cy="198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3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0DD3D-EE08-4BCB-84D5-786842427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73" y="116632"/>
            <a:ext cx="2808311" cy="1440160"/>
          </a:xfrm>
        </p:spPr>
        <p:txBody>
          <a:bodyPr/>
          <a:lstStyle/>
          <a:p>
            <a:r>
              <a:rPr lang="ru-RU" dirty="0" err="1"/>
              <a:t>Програмное</a:t>
            </a:r>
            <a:r>
              <a:rPr lang="ru-RU" dirty="0"/>
              <a:t> обеспечение по МТО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E4A6BB8-CCDC-4400-9C8D-875DAD7A17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17" y="260648"/>
            <a:ext cx="8582743" cy="6264696"/>
          </a:xfr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9717E957-0014-4AA9-BE2A-623FC234C0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61765" y="1556792"/>
            <a:ext cx="2952327" cy="518457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   В результате выработанной концепции по взаимодействию с Фондом и на основе требований по отчётности, создана специальная программа, где инвентарь распределялся персонально по мероприятиям –(Каменный цветок, Малахитовая шкатулка, </a:t>
            </a:r>
            <a:r>
              <a:rPr lang="ru-RU" b="1" dirty="0" err="1"/>
              <a:t>Кавголовские</a:t>
            </a:r>
            <a:r>
              <a:rPr lang="ru-RU" b="1" dirty="0"/>
              <a:t> игры и др.) по прыжкам на лыжах с трамплина и по лыжному двоеборью, далее-спортшколам-далее на учащихся. </a:t>
            </a:r>
          </a:p>
          <a:p>
            <a:r>
              <a:rPr lang="ru-RU" b="1" dirty="0"/>
              <a:t>     Система помогла добиться хороших результатов.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3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441" y="0"/>
            <a:ext cx="10971372" cy="542443"/>
          </a:xfrm>
        </p:spPr>
        <p:txBody>
          <a:bodyPr rtlCol="0">
            <a:normAutofit/>
          </a:bodyPr>
          <a:lstStyle/>
          <a:p>
            <a:r>
              <a:rPr lang="ru-RU" dirty="0"/>
              <a:t>Компенсация РСФ за МТО 2025 год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CBE848-4A07-4CB0-BD8F-A3B6229DE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64" y="574484"/>
            <a:ext cx="11521280" cy="982308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AE39AC2D-DB5E-4361-90FE-E2D85DD1DF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70524"/>
              </p:ext>
            </p:extLst>
          </p:nvPr>
        </p:nvGraphicFramePr>
        <p:xfrm>
          <a:off x="3934172" y="1772816"/>
          <a:ext cx="7646641" cy="5005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9669">
                  <a:extLst>
                    <a:ext uri="{9D8B030D-6E8A-4147-A177-3AD203B41FA5}">
                      <a16:colId xmlns:a16="http://schemas.microsoft.com/office/drawing/2014/main" val="2111930427"/>
                    </a:ext>
                  </a:extLst>
                </a:gridCol>
                <a:gridCol w="5933059">
                  <a:extLst>
                    <a:ext uri="{9D8B030D-6E8A-4147-A177-3AD203B41FA5}">
                      <a16:colId xmlns:a16="http://schemas.microsoft.com/office/drawing/2014/main" val="2632124956"/>
                    </a:ext>
                  </a:extLst>
                </a:gridCol>
                <a:gridCol w="1093913">
                  <a:extLst>
                    <a:ext uri="{9D8B030D-6E8A-4147-A177-3AD203B41FA5}">
                      <a16:colId xmlns:a16="http://schemas.microsoft.com/office/drawing/2014/main" val="1870103969"/>
                    </a:ext>
                  </a:extLst>
                </a:gridCol>
              </a:tblGrid>
              <a:tr h="2560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№ п/п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Наименование мероприятия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Сумма (руб.)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367288664"/>
                  </a:ext>
                </a:extLst>
              </a:tr>
              <a:tr h="8324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ВСЕРОССИЙСКИЕ СОРЕВНОВАНИЯ "ЛЕТНИЕ КАВГОЛОВСКИЕ ИГРЫ" по лыжному двоеборью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девушки 15-17 лет, 12-14 лет, юноши 15-17 лет, 12-14 лет HS 50-109, 2,5-5 КМ, КРОСС ИЛИ РОЛЛЕРЫ, HS 20-49, 2-4 КМ, КРОСС ЕКП № 2037780021028749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935 000,00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1302691023"/>
                  </a:ext>
                </a:extLst>
              </a:tr>
              <a:tr h="7795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2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ВСЕРОССИЙСКИЕ СОРЕВНОВАНИЯ "ЛЕТНИЕ КАВГОЛОВСКИЕ ИГРЫ" по прыжкам на лыжах с трамплина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 девушки 15-17 лет, 12-14 лет, юноши 15-17 лет, 12-14 лет HS 50 - 84, HS 20 – 49 ЕКП № 2041780021028824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2 719 000,00   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4229745152"/>
                  </a:ext>
                </a:extLst>
              </a:tr>
              <a:tr h="77951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3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ВСЕРОССИЙСКИЕ СОРЕВНОВАНИЯ "КАМЕННЫЙ ЦВЕТОК" по прыжкам на лыжах с трамплина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 юноши 15-17 лет, девушки 15-17 лет HS 20 - 49, HS 50 - 84 ЕКП №  2041660021028872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2 986 000,00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2907057542"/>
                  </a:ext>
                </a:extLst>
              </a:tr>
              <a:tr h="109695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4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ВСЕРОССИЙСКИЕ СОРЕВНОВАНИЯ "МАЛАХИТОВАЯ ШКАТУЛКА" по лыжному двоеборью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девушки 15-17 лет, 12-14 лет, юноши 15-17 лет, 12-14 лет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HS 50-109, 2,5-5 КМ, КРОСС ИЛИ РОЛЛЕРЫ, HS 20-49, 2-4 КМ, КРОСС, ЕКП № 2037660021028865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3 342 000,00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4193272145"/>
                  </a:ext>
                </a:extLst>
              </a:tr>
              <a:tr h="91039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5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ВСЕРОССИЙСКИЕ СОРЕВНОВАНИЯ "МАЛАХИТОВАЯ ШКАТУЛКА" по прыжкам на лыжах с трамплина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девушки 15-17 лет, 12-14 лет, юноши 15-17 лет, 12-14 лет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HS 50 - 84, HS 20 – 49,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ЕКП № 2041660021028871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3 901 000,00   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1378459964"/>
                  </a:ext>
                </a:extLst>
              </a:tr>
              <a:tr h="3284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 </a:t>
                      </a:r>
                      <a:endParaRPr lang="ru-RU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</a:rPr>
                        <a:t>Итого:</a:t>
                      </a:r>
                      <a:endParaRPr lang="ru-RU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13 883 000,00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</a:rPr>
                        <a:t> 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000" marR="39000" marT="0" marB="0"/>
                </a:tc>
                <a:extLst>
                  <a:ext uri="{0D108BD9-81ED-4DB2-BD59-A6C34878D82A}">
                    <a16:rowId xmlns:a16="http://schemas.microsoft.com/office/drawing/2014/main" val="3679874223"/>
                  </a:ext>
                </a:extLst>
              </a:tr>
            </a:tbl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B9F8B1-0502-4B35-A4AE-4D9B27F15A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65" y="1772816"/>
            <a:ext cx="3447776" cy="165618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8AC5CD2-22C4-4B8A-97FC-F9A8EC6481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65" y="3428999"/>
            <a:ext cx="3459724" cy="165618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B68998D-F4E6-4A00-BBE7-33196A6EA3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65" y="5085185"/>
            <a:ext cx="3459724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9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013" y="0"/>
            <a:ext cx="8229599" cy="620688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dirty="0"/>
              <a:t>Январь 2026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6425" y="620688"/>
            <a:ext cx="8231187" cy="576064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dirty="0"/>
              <a:t>Благодаря активному участию сотрудников Федерации удалось сдать в сжатые сроки полные пакеты документов на финансирование 2026 года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9ADFFD-3AE1-4B57-ACF9-3A95D2EEE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2" y="1196752"/>
            <a:ext cx="10472473" cy="56612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96B07F9-6302-473E-AF22-7A3BB94FA5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700" y="349488"/>
            <a:ext cx="613396" cy="7909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32821CA-DDEA-4760-AC1F-D99736B88A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7005" y="355326"/>
            <a:ext cx="629640" cy="77520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EC73E2B-AD50-4E80-A868-BC61720F43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6645" y="339622"/>
            <a:ext cx="629640" cy="79090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729AF0A-E077-4D2B-BCC3-4CA6C39F2C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096" y="347474"/>
            <a:ext cx="645885" cy="79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014" y="685800"/>
            <a:ext cx="3962400" cy="381000"/>
          </a:xfrm>
        </p:spPr>
        <p:txBody>
          <a:bodyPr rtlCol="0"/>
          <a:lstStyle/>
          <a:p>
            <a:pPr rtl="0"/>
            <a:r>
              <a:rPr lang="ru-RU" dirty="0"/>
              <a:t>Заявки 2026</a:t>
            </a:r>
          </a:p>
        </p:txBody>
      </p:sp>
      <p:pic>
        <p:nvPicPr>
          <p:cNvPr id="18" name="Объект 17">
            <a:extLst>
              <a:ext uri="{FF2B5EF4-FFF2-40B4-BE49-F238E27FC236}">
                <a16:creationId xmlns:a16="http://schemas.microsoft.com/office/drawing/2014/main" id="{374C4C34-88C9-46B4-84BD-AE8FF93D31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80" y="620688"/>
            <a:ext cx="7704856" cy="5314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789" y="1066800"/>
            <a:ext cx="4178423" cy="5105400"/>
          </a:xfrm>
        </p:spPr>
        <p:txBody>
          <a:bodyPr rtlCol="0">
            <a:normAutofit/>
          </a:bodyPr>
          <a:lstStyle/>
          <a:p>
            <a:pPr rtl="0"/>
            <a:endParaRPr lang="ru-RU" b="1" dirty="0"/>
          </a:p>
          <a:p>
            <a:r>
              <a:rPr lang="ru-RU" b="1" dirty="0"/>
              <a:t>Выделено 12 млрд. рублей.</a:t>
            </a:r>
          </a:p>
          <a:p>
            <a:pPr rtl="0"/>
            <a:r>
              <a:rPr lang="ru-RU" b="1" dirty="0"/>
              <a:t>Подали заявок 100 организаций на сумму 26 млрд. рублей.</a:t>
            </a:r>
          </a:p>
          <a:p>
            <a:pPr rtl="0"/>
            <a:endParaRPr lang="ru-RU" b="1" dirty="0"/>
          </a:p>
          <a:p>
            <a:pPr rtl="0"/>
            <a:r>
              <a:rPr lang="ru-RU" b="1" dirty="0"/>
              <a:t>Всего по прыжкам на лыжах с трамплина и по лыжному двоеборью было внесено мероприятий со статьями расходов согласно извещению, на сумму </a:t>
            </a:r>
          </a:p>
          <a:p>
            <a:pPr rtl="0"/>
            <a:r>
              <a:rPr lang="ru-RU" b="1" dirty="0"/>
              <a:t>110 000 000 руб.</a:t>
            </a:r>
          </a:p>
          <a:p>
            <a:pPr rtl="0"/>
            <a:endParaRPr lang="ru-RU" b="1" dirty="0"/>
          </a:p>
          <a:p>
            <a:pPr rtl="0"/>
            <a:r>
              <a:rPr lang="ru-RU" b="1" dirty="0"/>
              <a:t> Утверждено :</a:t>
            </a:r>
          </a:p>
          <a:p>
            <a:pPr rtl="0"/>
            <a:r>
              <a:rPr lang="ru-RU" b="1" dirty="0"/>
              <a:t>Прыжки на лыжах с трамплина </a:t>
            </a:r>
          </a:p>
          <a:p>
            <a:pPr rtl="0"/>
            <a:r>
              <a:rPr lang="ru-RU" b="1" dirty="0"/>
              <a:t>27 млн.:</a:t>
            </a:r>
          </a:p>
          <a:p>
            <a:pPr rtl="0"/>
            <a:r>
              <a:rPr lang="ru-RU" b="1" dirty="0"/>
              <a:t>Лыжное двоеборье-24 млн. руб.</a:t>
            </a:r>
          </a:p>
          <a:p>
            <a:pPr rtl="0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3334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935374-8A06-464C-A365-A80FA0ADD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212"/>
            <a:ext cx="12188825" cy="646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5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C48968-08ED-4835-ACAB-6BA6CC640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1" y="1556792"/>
            <a:ext cx="5760640" cy="360787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A0CD70-BF26-426F-B72B-6E0875CA1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428" y="1556792"/>
            <a:ext cx="5605256" cy="360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4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Маркетинг 16:9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666147_TF02801084.potx" id="{C1AE67EC-C237-4F06-A8CE-74B0880EE6A9}" vid="{EDA79D50-06F2-4F43-8B9F-E687A83B5943}"/>
    </a:ext>
  </a:extLst>
</a:theme>
</file>

<file path=ppt/theme/theme2.xml><?xml version="1.0" encoding="utf-8"?>
<a:theme xmlns:a="http://schemas.openxmlformats.org/drawingml/2006/main" name="Тема Office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Marketing_16x9">
      <a:dk1>
        <a:srgbClr val="404040"/>
      </a:dk1>
      <a:lt1>
        <a:sysClr val="window" lastClr="FFFFFF"/>
      </a:lt1>
      <a:dk2>
        <a:srgbClr val="000000"/>
      </a:dk2>
      <a:lt2>
        <a:srgbClr val="A1C1DE"/>
      </a:lt2>
      <a:accent1>
        <a:srgbClr val="39527B"/>
      </a:accent1>
      <a:accent2>
        <a:srgbClr val="528DC2"/>
      </a:accent2>
      <a:accent3>
        <a:srgbClr val="7EA939"/>
      </a:accent3>
      <a:accent4>
        <a:srgbClr val="30AEAB"/>
      </a:accent4>
      <a:accent5>
        <a:srgbClr val="31A962"/>
      </a:accent5>
      <a:accent6>
        <a:srgbClr val="78648E"/>
      </a:accent6>
      <a:hlink>
        <a:srgbClr val="7EA939"/>
      </a:hlink>
      <a:folHlink>
        <a:srgbClr val="7F7F7F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4400000" scaled="0"/>
          <a:tileRect/>
        </a:gradFill>
        <a:gradFill flip="none" rotWithShape="1">
          <a:gsLst>
            <a:gs pos="0">
              <a:schemeClr val="phClr">
                <a:lumMod val="20000"/>
                <a:lumOff val="80000"/>
              </a:schemeClr>
            </a:gs>
            <a:gs pos="58000">
              <a:schemeClr val="phClr">
                <a:lumMod val="40000"/>
                <a:lumOff val="60000"/>
              </a:schemeClr>
            </a:gs>
            <a:gs pos="100000">
              <a:schemeClr val="phClr"/>
            </a:gs>
          </a:gsLst>
          <a:lin ang="17400000" scaled="0"/>
          <a:tileRect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9B8BCC-BF24-4800-92E1-9F891BBB27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AACE6D-8EB6-447A-8DFD-C2C0C52916A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CCB2C71-1ED8-4540-B003-293B5E75C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бизнеса и маркетинга в оформлении со стеклянным небоскребом (широкоэкранный формат)</Template>
  <TotalTime>264</TotalTime>
  <Words>616</Words>
  <Application>Microsoft Office PowerPoint</Application>
  <PresentationFormat>Произвольный</PresentationFormat>
  <Paragraphs>92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Corbel</vt:lpstr>
      <vt:lpstr>Маркетинг 16:9</vt:lpstr>
      <vt:lpstr>О финансировании ФПЛД России Российским спортивным Фондом </vt:lpstr>
      <vt:lpstr>ФПЛД России плодотворно взаимодействует с  Российским спортивным Фондом</vt:lpstr>
      <vt:lpstr>  Компенсации за ЕКП 2025 год по детско-юношескому спорту - медицинское обеспечение - организация и осуществление спортивного судейства</vt:lpstr>
      <vt:lpstr>Програмное обеспечение по МТО</vt:lpstr>
      <vt:lpstr>Компенсация РСФ за МТО 2025 год</vt:lpstr>
      <vt:lpstr>Январь 2026</vt:lpstr>
      <vt:lpstr>Заявки 2026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финансировании ФПЛД России Российским спортивным Фондом.</dc:title>
  <dc:creator>Линар Мустафин</dc:creator>
  <cp:lastModifiedBy>Линар Мустафин</cp:lastModifiedBy>
  <cp:revision>5</cp:revision>
  <dcterms:created xsi:type="dcterms:W3CDTF">2026-03-24T17:14:15Z</dcterms:created>
  <dcterms:modified xsi:type="dcterms:W3CDTF">2026-03-25T12:30:37Z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